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 id="2147483783" r:id="rId2"/>
    <p:sldMasterId id="2147483795" r:id="rId3"/>
    <p:sldMasterId id="2147483807" r:id="rId4"/>
    <p:sldMasterId id="2147483819" r:id="rId5"/>
    <p:sldMasterId id="2147483831" r:id="rId6"/>
    <p:sldMasterId id="2147483843" r:id="rId7"/>
    <p:sldMasterId id="2147483855" r:id="rId8"/>
    <p:sldMasterId id="2147483867" r:id="rId9"/>
  </p:sldMasterIdLst>
  <p:notesMasterIdLst>
    <p:notesMasterId r:id="rId72"/>
  </p:notesMasterIdLst>
  <p:sldIdLst>
    <p:sldId id="256" r:id="rId10"/>
    <p:sldId id="321" r:id="rId11"/>
    <p:sldId id="320" r:id="rId12"/>
    <p:sldId id="257" r:id="rId13"/>
    <p:sldId id="337" r:id="rId14"/>
    <p:sldId id="258" r:id="rId15"/>
    <p:sldId id="338" r:id="rId16"/>
    <p:sldId id="259" r:id="rId17"/>
    <p:sldId id="322" r:id="rId18"/>
    <p:sldId id="260" r:id="rId19"/>
    <p:sldId id="298" r:id="rId20"/>
    <p:sldId id="341" r:id="rId21"/>
    <p:sldId id="264" r:id="rId22"/>
    <p:sldId id="323" r:id="rId23"/>
    <p:sldId id="324" r:id="rId24"/>
    <p:sldId id="325" r:id="rId25"/>
    <p:sldId id="326" r:id="rId26"/>
    <p:sldId id="327" r:id="rId27"/>
    <p:sldId id="328" r:id="rId28"/>
    <p:sldId id="265" r:id="rId29"/>
    <p:sldId id="266" r:id="rId30"/>
    <p:sldId id="300" r:id="rId31"/>
    <p:sldId id="301" r:id="rId32"/>
    <p:sldId id="267" r:id="rId33"/>
    <p:sldId id="329" r:id="rId34"/>
    <p:sldId id="330" r:id="rId35"/>
    <p:sldId id="269" r:id="rId36"/>
    <p:sldId id="271" r:id="rId37"/>
    <p:sldId id="296" r:id="rId38"/>
    <p:sldId id="272" r:id="rId39"/>
    <p:sldId id="297" r:id="rId40"/>
    <p:sldId id="332" r:id="rId41"/>
    <p:sldId id="331" r:id="rId42"/>
    <p:sldId id="333" r:id="rId43"/>
    <p:sldId id="273" r:id="rId44"/>
    <p:sldId id="274" r:id="rId45"/>
    <p:sldId id="275" r:id="rId46"/>
    <p:sldId id="334" r:id="rId47"/>
    <p:sldId id="335" r:id="rId48"/>
    <p:sldId id="304" r:id="rId49"/>
    <p:sldId id="302" r:id="rId50"/>
    <p:sldId id="303" r:id="rId51"/>
    <p:sldId id="276" r:id="rId52"/>
    <p:sldId id="340" r:id="rId53"/>
    <p:sldId id="277" r:id="rId54"/>
    <p:sldId id="287" r:id="rId55"/>
    <p:sldId id="288" r:id="rId56"/>
    <p:sldId id="289" r:id="rId57"/>
    <p:sldId id="290" r:id="rId58"/>
    <p:sldId id="305" r:id="rId59"/>
    <p:sldId id="336" r:id="rId60"/>
    <p:sldId id="291" r:id="rId61"/>
    <p:sldId id="306" r:id="rId62"/>
    <p:sldId id="292" r:id="rId63"/>
    <p:sldId id="278" r:id="rId64"/>
    <p:sldId id="279" r:id="rId65"/>
    <p:sldId id="281" r:id="rId66"/>
    <p:sldId id="282" r:id="rId67"/>
    <p:sldId id="319" r:id="rId68"/>
    <p:sldId id="342" r:id="rId69"/>
    <p:sldId id="318" r:id="rId70"/>
    <p:sldId id="295" r:id="rId7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8923" autoAdjust="0"/>
  </p:normalViewPr>
  <p:slideViewPr>
    <p:cSldViewPr snapToGrid="0">
      <p:cViewPr varScale="1">
        <p:scale>
          <a:sx n="70" d="100"/>
          <a:sy n="70" d="100"/>
        </p:scale>
        <p:origin x="-512" y="-32"/>
      </p:cViewPr>
      <p:guideLst>
        <p:guide orient="horz" pos="2160"/>
        <p:guide pos="3840"/>
      </p:guideLst>
    </p:cSldViewPr>
  </p:slideViewPr>
  <p:outlineViewPr>
    <p:cViewPr>
      <p:scale>
        <a:sx n="33" d="100"/>
        <a:sy n="33" d="100"/>
      </p:scale>
      <p:origin x="0" y="865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5DC95-0827-45D7-B219-6AC497CB60C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4187E802-D23F-40D8-A661-3390873C0817}">
      <dgm:prSet phldrT="[Metin]" custT="1"/>
      <dgm:spPr>
        <a:xfrm>
          <a:off x="2972763" y="490"/>
          <a:ext cx="4608172" cy="1502472"/>
        </a:xfrm>
        <a:prstGeom prst="rect">
          <a:avLst/>
        </a:prstGeom>
        <a:solidFill>
          <a:srgbClr val="9F645F"/>
        </a:solidFill>
        <a:ln w="34925" cap="flat" cmpd="sng" algn="in">
          <a:solidFill>
            <a:sysClr val="window" lastClr="FFFFFF">
              <a:hueOff val="0"/>
              <a:satOff val="0"/>
              <a:lumOff val="0"/>
              <a:alphaOff val="0"/>
            </a:sysClr>
          </a:solidFill>
          <a:prstDash val="solid"/>
        </a:ln>
        <a:effectLst/>
      </dgm:spPr>
      <dgm:t>
        <a:bodyPr/>
        <a:lstStyle/>
        <a:p>
          <a:r>
            <a:rPr lang="tr-TR" sz="3200" b="1" kern="1200" spc="10" baseline="0" dirty="0" smtClean="0">
              <a:solidFill>
                <a:sysClr val="window" lastClr="FFFFFF"/>
              </a:solidFill>
              <a:latin typeface="Calibri" pitchFamily="34" charset="0"/>
              <a:ea typeface="+mn-ea"/>
              <a:cs typeface="Calibri" pitchFamily="34" charset="0"/>
            </a:rPr>
            <a:t>Ölçme Araçlarında Bulunması Gereken Nitelikler</a:t>
          </a:r>
          <a:endParaRPr lang="tr-TR" sz="3200" b="1" kern="1200" spc="10" baseline="0" dirty="0">
            <a:solidFill>
              <a:sysClr val="window" lastClr="FFFFFF"/>
            </a:solidFill>
            <a:latin typeface="Calibri" pitchFamily="34" charset="0"/>
            <a:ea typeface="+mn-ea"/>
            <a:cs typeface="Calibri" pitchFamily="34" charset="0"/>
          </a:endParaRPr>
        </a:p>
      </dgm:t>
    </dgm:pt>
    <dgm:pt modelId="{609BA192-1C90-4BFD-A794-8BAF4CDC0EDA}" type="parTrans" cxnId="{1A33EC89-9A97-426A-8D7D-6FDB4D6FC5B8}">
      <dgm:prSet/>
      <dgm:spPr/>
      <dgm:t>
        <a:bodyPr/>
        <a:lstStyle/>
        <a:p>
          <a:endParaRPr lang="tr-TR"/>
        </a:p>
      </dgm:t>
    </dgm:pt>
    <dgm:pt modelId="{C9EB6E0D-1254-4459-B388-DFD49FBF26AF}" type="sibTrans" cxnId="{1A33EC89-9A97-426A-8D7D-6FDB4D6FC5B8}">
      <dgm:prSet/>
      <dgm:spPr/>
      <dgm:t>
        <a:bodyPr/>
        <a:lstStyle/>
        <a:p>
          <a:endParaRPr lang="tr-TR"/>
        </a:p>
      </dgm:t>
    </dgm:pt>
    <dgm:pt modelId="{E1DBCC95-9C0B-4C24-A426-EDA8F3317454}">
      <dgm:prSet phldrT="[Metin]" custT="1"/>
      <dgm:spPr>
        <a:xfrm>
          <a:off x="138394" y="2134000"/>
          <a:ext cx="3004944" cy="1502472"/>
        </a:xfrm>
        <a:prstGeom prst="rect">
          <a:avLst/>
        </a:prstGeom>
        <a:solidFill>
          <a:srgbClr val="9F645F"/>
        </a:solidFill>
        <a:ln w="34925" cap="flat" cmpd="sng" algn="in">
          <a:solidFill>
            <a:sysClr val="window" lastClr="FFFFFF">
              <a:hueOff val="0"/>
              <a:satOff val="0"/>
              <a:lumOff val="0"/>
              <a:alphaOff val="0"/>
            </a:sysClr>
          </a:solidFill>
          <a:prstDash val="solid"/>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3200" b="1" dirty="0" smtClean="0">
              <a:solidFill>
                <a:sysClr val="window" lastClr="FFFFFF"/>
              </a:solidFill>
              <a:latin typeface="Calibri" pitchFamily="34" charset="0"/>
              <a:ea typeface="+mn-ea"/>
              <a:cs typeface="Calibri" pitchFamily="34" charset="0"/>
            </a:rPr>
            <a:t>Güvenirlik</a:t>
          </a:r>
          <a:endParaRPr lang="tr-TR" sz="3200" b="1" dirty="0">
            <a:solidFill>
              <a:sysClr val="window" lastClr="FFFFFF"/>
            </a:solidFill>
            <a:latin typeface="Calibri" pitchFamily="34" charset="0"/>
            <a:ea typeface="+mn-ea"/>
            <a:cs typeface="Calibri" pitchFamily="34" charset="0"/>
          </a:endParaRPr>
        </a:p>
      </dgm:t>
    </dgm:pt>
    <dgm:pt modelId="{ADF76B2B-70F4-4B24-A8D1-E9F3AB04F203}" type="parTrans" cxnId="{677FD053-5D1B-412C-84F0-E58D2397EFBF}">
      <dgm:prSet/>
      <dgm:spPr>
        <a:xfrm>
          <a:off x="1640867" y="1502962"/>
          <a:ext cx="3635982" cy="631038"/>
        </a:xfrm>
        <a:custGeom>
          <a:avLst/>
          <a:gdLst/>
          <a:ahLst/>
          <a:cxnLst/>
          <a:rect l="0" t="0" r="0" b="0"/>
          <a:pathLst>
            <a:path>
              <a:moveTo>
                <a:pt x="3635982" y="0"/>
              </a:moveTo>
              <a:lnTo>
                <a:pt x="3635982" y="315519"/>
              </a:lnTo>
              <a:lnTo>
                <a:pt x="0" y="315519"/>
              </a:lnTo>
              <a:lnTo>
                <a:pt x="0" y="631038"/>
              </a:lnTo>
            </a:path>
          </a:pathLst>
        </a:custGeom>
        <a:noFill/>
        <a:ln w="34925" cap="flat" cmpd="sng" algn="in">
          <a:solidFill>
            <a:srgbClr val="0F6FC6">
              <a:shade val="60000"/>
              <a:hueOff val="0"/>
              <a:satOff val="0"/>
              <a:lumOff val="0"/>
              <a:alphaOff val="0"/>
            </a:srgbClr>
          </a:solidFill>
          <a:prstDash val="solid"/>
        </a:ln>
        <a:effectLst/>
      </dgm:spPr>
      <dgm:t>
        <a:bodyPr/>
        <a:lstStyle/>
        <a:p>
          <a:endParaRPr lang="tr-TR"/>
        </a:p>
      </dgm:t>
    </dgm:pt>
    <dgm:pt modelId="{6F8735A3-CE9A-43EF-B211-6B1BB0926C11}" type="sibTrans" cxnId="{677FD053-5D1B-412C-84F0-E58D2397EFBF}">
      <dgm:prSet/>
      <dgm:spPr/>
      <dgm:t>
        <a:bodyPr/>
        <a:lstStyle/>
        <a:p>
          <a:endParaRPr lang="tr-TR"/>
        </a:p>
      </dgm:t>
    </dgm:pt>
    <dgm:pt modelId="{36C94B3A-8A51-45B1-BFAC-885F0DF1A685}">
      <dgm:prSet phldrT="[Metin]" custT="1"/>
      <dgm:spPr>
        <a:xfrm>
          <a:off x="3774377" y="2134000"/>
          <a:ext cx="3004944" cy="1502472"/>
        </a:xfrm>
        <a:prstGeom prst="rect">
          <a:avLst/>
        </a:prstGeom>
        <a:solidFill>
          <a:srgbClr val="9F645F"/>
        </a:solidFill>
        <a:ln w="34925" cap="flat" cmpd="sng" algn="in">
          <a:solidFill>
            <a:sysClr val="window" lastClr="FFFFFF">
              <a:hueOff val="0"/>
              <a:satOff val="0"/>
              <a:lumOff val="0"/>
              <a:alphaOff val="0"/>
            </a:sysClr>
          </a:solidFill>
          <a:prstDash val="solid"/>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3200" b="1" dirty="0" smtClean="0">
              <a:solidFill>
                <a:sysClr val="window" lastClr="FFFFFF"/>
              </a:solidFill>
              <a:latin typeface="Calibri" pitchFamily="34" charset="0"/>
              <a:ea typeface="+mn-ea"/>
              <a:cs typeface="Calibri" pitchFamily="34" charset="0"/>
            </a:rPr>
            <a:t>Geçerlik</a:t>
          </a:r>
          <a:endParaRPr lang="tr-TR" sz="3200" b="1" dirty="0">
            <a:solidFill>
              <a:sysClr val="window" lastClr="FFFFFF"/>
            </a:solidFill>
            <a:latin typeface="Calibri" pitchFamily="34" charset="0"/>
            <a:ea typeface="+mn-ea"/>
            <a:cs typeface="Calibri" pitchFamily="34" charset="0"/>
          </a:endParaRPr>
        </a:p>
      </dgm:t>
    </dgm:pt>
    <dgm:pt modelId="{86DC39E4-9B42-4236-A0F3-D0BA3ACEBD8F}" type="parTrans" cxnId="{A2211689-4956-4A92-A95E-F14FFC1B9E46}">
      <dgm:prSet/>
      <dgm:spPr>
        <a:xfrm>
          <a:off x="5231130" y="1502962"/>
          <a:ext cx="91440" cy="631038"/>
        </a:xfrm>
        <a:custGeom>
          <a:avLst/>
          <a:gdLst/>
          <a:ahLst/>
          <a:cxnLst/>
          <a:rect l="0" t="0" r="0" b="0"/>
          <a:pathLst>
            <a:path>
              <a:moveTo>
                <a:pt x="45720" y="0"/>
              </a:moveTo>
              <a:lnTo>
                <a:pt x="45720" y="631038"/>
              </a:lnTo>
            </a:path>
          </a:pathLst>
        </a:custGeom>
        <a:noFill/>
        <a:ln w="34925" cap="flat" cmpd="sng" algn="in">
          <a:solidFill>
            <a:srgbClr val="0F6FC6">
              <a:shade val="60000"/>
              <a:hueOff val="0"/>
              <a:satOff val="0"/>
              <a:lumOff val="0"/>
              <a:alphaOff val="0"/>
            </a:srgbClr>
          </a:solidFill>
          <a:prstDash val="solid"/>
        </a:ln>
        <a:effectLst/>
      </dgm:spPr>
      <dgm:t>
        <a:bodyPr/>
        <a:lstStyle/>
        <a:p>
          <a:endParaRPr lang="tr-TR"/>
        </a:p>
      </dgm:t>
    </dgm:pt>
    <dgm:pt modelId="{339450E5-BC62-40D1-AB94-3B234AD208F4}" type="sibTrans" cxnId="{A2211689-4956-4A92-A95E-F14FFC1B9E46}">
      <dgm:prSet/>
      <dgm:spPr/>
      <dgm:t>
        <a:bodyPr/>
        <a:lstStyle/>
        <a:p>
          <a:endParaRPr lang="tr-TR"/>
        </a:p>
      </dgm:t>
    </dgm:pt>
    <dgm:pt modelId="{3D713BF0-1EA2-4269-8CE5-7918323DB8ED}">
      <dgm:prSet phldrT="[Metin]" custT="1"/>
      <dgm:spPr>
        <a:xfrm>
          <a:off x="7410360" y="2134000"/>
          <a:ext cx="3004944" cy="1502472"/>
        </a:xfrm>
        <a:prstGeom prst="rect">
          <a:avLst/>
        </a:prstGeom>
        <a:solidFill>
          <a:srgbClr val="9F645F"/>
        </a:solidFill>
        <a:ln w="34925" cap="flat" cmpd="sng" algn="in">
          <a:solidFill>
            <a:sysClr val="window" lastClr="FFFFFF">
              <a:hueOff val="0"/>
              <a:satOff val="0"/>
              <a:lumOff val="0"/>
              <a:alphaOff val="0"/>
            </a:sysClr>
          </a:solidFill>
          <a:prstDash val="solid"/>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3200" b="1" dirty="0" smtClean="0">
              <a:solidFill>
                <a:sysClr val="window" lastClr="FFFFFF"/>
              </a:solidFill>
              <a:latin typeface="Calibri" pitchFamily="34" charset="0"/>
              <a:ea typeface="+mn-ea"/>
              <a:cs typeface="Calibri" pitchFamily="34" charset="0"/>
            </a:rPr>
            <a:t>Kullanışlılık</a:t>
          </a:r>
          <a:endParaRPr lang="tr-TR" sz="3200" b="1" dirty="0">
            <a:solidFill>
              <a:sysClr val="window" lastClr="FFFFFF"/>
            </a:solidFill>
            <a:latin typeface="Calibri" pitchFamily="34" charset="0"/>
            <a:ea typeface="+mn-ea"/>
            <a:cs typeface="Calibri" pitchFamily="34" charset="0"/>
          </a:endParaRPr>
        </a:p>
      </dgm:t>
    </dgm:pt>
    <dgm:pt modelId="{0882A834-6E9D-4673-A009-B9440DAE1F7B}" type="parTrans" cxnId="{3275024B-40F1-4708-B461-7176E617C9CC}">
      <dgm:prSet/>
      <dgm:spPr>
        <a:xfrm>
          <a:off x="5276850" y="1502962"/>
          <a:ext cx="3635982" cy="631038"/>
        </a:xfrm>
        <a:custGeom>
          <a:avLst/>
          <a:gdLst/>
          <a:ahLst/>
          <a:cxnLst/>
          <a:rect l="0" t="0" r="0" b="0"/>
          <a:pathLst>
            <a:path>
              <a:moveTo>
                <a:pt x="0" y="0"/>
              </a:moveTo>
              <a:lnTo>
                <a:pt x="0" y="315519"/>
              </a:lnTo>
              <a:lnTo>
                <a:pt x="3635982" y="315519"/>
              </a:lnTo>
              <a:lnTo>
                <a:pt x="3635982" y="631038"/>
              </a:lnTo>
            </a:path>
          </a:pathLst>
        </a:custGeom>
        <a:noFill/>
        <a:ln w="34925" cap="flat" cmpd="sng" algn="in">
          <a:solidFill>
            <a:srgbClr val="0F6FC6">
              <a:shade val="60000"/>
              <a:hueOff val="0"/>
              <a:satOff val="0"/>
              <a:lumOff val="0"/>
              <a:alphaOff val="0"/>
            </a:srgbClr>
          </a:solidFill>
          <a:prstDash val="solid"/>
        </a:ln>
        <a:effectLst/>
      </dgm:spPr>
      <dgm:t>
        <a:bodyPr/>
        <a:lstStyle/>
        <a:p>
          <a:endParaRPr lang="tr-TR"/>
        </a:p>
      </dgm:t>
    </dgm:pt>
    <dgm:pt modelId="{F489A6CD-3DFD-4CB3-8CF7-E51149226805}" type="sibTrans" cxnId="{3275024B-40F1-4708-B461-7176E617C9CC}">
      <dgm:prSet/>
      <dgm:spPr/>
      <dgm:t>
        <a:bodyPr/>
        <a:lstStyle/>
        <a:p>
          <a:endParaRPr lang="tr-TR"/>
        </a:p>
      </dgm:t>
    </dgm:pt>
    <dgm:pt modelId="{05E9711B-E51B-4F94-A415-430909F3AD17}" type="pres">
      <dgm:prSet presAssocID="{BC25DC95-0827-45D7-B219-6AC497CB60C3}" presName="hierChild1" presStyleCnt="0">
        <dgm:presLayoutVars>
          <dgm:orgChart val="1"/>
          <dgm:chPref val="1"/>
          <dgm:dir/>
          <dgm:animOne val="branch"/>
          <dgm:animLvl val="lvl"/>
          <dgm:resizeHandles/>
        </dgm:presLayoutVars>
      </dgm:prSet>
      <dgm:spPr/>
      <dgm:t>
        <a:bodyPr/>
        <a:lstStyle/>
        <a:p>
          <a:endParaRPr lang="tr-TR"/>
        </a:p>
      </dgm:t>
    </dgm:pt>
    <dgm:pt modelId="{18D9DCE6-66C8-41D1-BA1E-33350C5A7B05}" type="pres">
      <dgm:prSet presAssocID="{4187E802-D23F-40D8-A661-3390873C0817}" presName="hierRoot1" presStyleCnt="0">
        <dgm:presLayoutVars>
          <dgm:hierBranch val="init"/>
        </dgm:presLayoutVars>
      </dgm:prSet>
      <dgm:spPr/>
      <dgm:t>
        <a:bodyPr/>
        <a:lstStyle/>
        <a:p>
          <a:endParaRPr lang="tr-TR"/>
        </a:p>
      </dgm:t>
    </dgm:pt>
    <dgm:pt modelId="{A00D32D7-DC6B-421F-817C-7FB04AC06ADB}" type="pres">
      <dgm:prSet presAssocID="{4187E802-D23F-40D8-A661-3390873C0817}" presName="rootComposite1" presStyleCnt="0"/>
      <dgm:spPr/>
      <dgm:t>
        <a:bodyPr/>
        <a:lstStyle/>
        <a:p>
          <a:endParaRPr lang="tr-TR"/>
        </a:p>
      </dgm:t>
    </dgm:pt>
    <dgm:pt modelId="{52F67DF9-FD5D-427C-B0D3-5FE0A54EC5B7}" type="pres">
      <dgm:prSet presAssocID="{4187E802-D23F-40D8-A661-3390873C0817}" presName="rootText1" presStyleLbl="node0" presStyleIdx="0" presStyleCnt="1" custScaleX="153353">
        <dgm:presLayoutVars>
          <dgm:chPref val="3"/>
        </dgm:presLayoutVars>
      </dgm:prSet>
      <dgm:spPr/>
      <dgm:t>
        <a:bodyPr/>
        <a:lstStyle/>
        <a:p>
          <a:endParaRPr lang="tr-TR"/>
        </a:p>
      </dgm:t>
    </dgm:pt>
    <dgm:pt modelId="{EF31726F-EADA-4A8F-9C6C-E92840407B97}" type="pres">
      <dgm:prSet presAssocID="{4187E802-D23F-40D8-A661-3390873C0817}" presName="rootConnector1" presStyleLbl="node1" presStyleIdx="0" presStyleCnt="0"/>
      <dgm:spPr/>
      <dgm:t>
        <a:bodyPr/>
        <a:lstStyle/>
        <a:p>
          <a:endParaRPr lang="tr-TR"/>
        </a:p>
      </dgm:t>
    </dgm:pt>
    <dgm:pt modelId="{D5358F3B-8389-40E9-8036-B38E568A8EB5}" type="pres">
      <dgm:prSet presAssocID="{4187E802-D23F-40D8-A661-3390873C0817}" presName="hierChild2" presStyleCnt="0"/>
      <dgm:spPr/>
      <dgm:t>
        <a:bodyPr/>
        <a:lstStyle/>
        <a:p>
          <a:endParaRPr lang="tr-TR"/>
        </a:p>
      </dgm:t>
    </dgm:pt>
    <dgm:pt modelId="{16179DF6-E698-44DE-95B3-2A61EB8A3DC4}" type="pres">
      <dgm:prSet presAssocID="{ADF76B2B-70F4-4B24-A8D1-E9F3AB04F203}" presName="Name37" presStyleLbl="parChTrans1D2" presStyleIdx="0" presStyleCnt="3"/>
      <dgm:spPr/>
      <dgm:t>
        <a:bodyPr/>
        <a:lstStyle/>
        <a:p>
          <a:endParaRPr lang="tr-TR"/>
        </a:p>
      </dgm:t>
    </dgm:pt>
    <dgm:pt modelId="{94830ADA-1F29-4BBE-AC0B-50F4BF524B34}" type="pres">
      <dgm:prSet presAssocID="{E1DBCC95-9C0B-4C24-A426-EDA8F3317454}" presName="hierRoot2" presStyleCnt="0">
        <dgm:presLayoutVars>
          <dgm:hierBranch val="init"/>
        </dgm:presLayoutVars>
      </dgm:prSet>
      <dgm:spPr/>
      <dgm:t>
        <a:bodyPr/>
        <a:lstStyle/>
        <a:p>
          <a:endParaRPr lang="tr-TR"/>
        </a:p>
      </dgm:t>
    </dgm:pt>
    <dgm:pt modelId="{B9F1B364-4482-4B77-A4B9-D9944D0F6FB3}" type="pres">
      <dgm:prSet presAssocID="{E1DBCC95-9C0B-4C24-A426-EDA8F3317454}" presName="rootComposite" presStyleCnt="0"/>
      <dgm:spPr/>
      <dgm:t>
        <a:bodyPr/>
        <a:lstStyle/>
        <a:p>
          <a:endParaRPr lang="tr-TR"/>
        </a:p>
      </dgm:t>
    </dgm:pt>
    <dgm:pt modelId="{EEC224B6-2162-493C-8099-7761B80F7BF6}" type="pres">
      <dgm:prSet presAssocID="{E1DBCC95-9C0B-4C24-A426-EDA8F3317454}" presName="rootText" presStyleLbl="node2" presStyleIdx="0" presStyleCnt="3">
        <dgm:presLayoutVars>
          <dgm:chPref val="3"/>
        </dgm:presLayoutVars>
      </dgm:prSet>
      <dgm:spPr/>
      <dgm:t>
        <a:bodyPr/>
        <a:lstStyle/>
        <a:p>
          <a:endParaRPr lang="tr-TR"/>
        </a:p>
      </dgm:t>
    </dgm:pt>
    <dgm:pt modelId="{E133860B-1E0C-4B78-9FCC-E91FE8489DB8}" type="pres">
      <dgm:prSet presAssocID="{E1DBCC95-9C0B-4C24-A426-EDA8F3317454}" presName="rootConnector" presStyleLbl="node2" presStyleIdx="0" presStyleCnt="3"/>
      <dgm:spPr/>
      <dgm:t>
        <a:bodyPr/>
        <a:lstStyle/>
        <a:p>
          <a:endParaRPr lang="tr-TR"/>
        </a:p>
      </dgm:t>
    </dgm:pt>
    <dgm:pt modelId="{D859C936-77C7-4710-893C-785A072B3A7D}" type="pres">
      <dgm:prSet presAssocID="{E1DBCC95-9C0B-4C24-A426-EDA8F3317454}" presName="hierChild4" presStyleCnt="0"/>
      <dgm:spPr/>
      <dgm:t>
        <a:bodyPr/>
        <a:lstStyle/>
        <a:p>
          <a:endParaRPr lang="tr-TR"/>
        </a:p>
      </dgm:t>
    </dgm:pt>
    <dgm:pt modelId="{1D03CFEE-F6E8-4EFC-918B-FC400BB63839}" type="pres">
      <dgm:prSet presAssocID="{E1DBCC95-9C0B-4C24-A426-EDA8F3317454}" presName="hierChild5" presStyleCnt="0"/>
      <dgm:spPr/>
      <dgm:t>
        <a:bodyPr/>
        <a:lstStyle/>
        <a:p>
          <a:endParaRPr lang="tr-TR"/>
        </a:p>
      </dgm:t>
    </dgm:pt>
    <dgm:pt modelId="{88D36825-86BC-43C9-9D7A-D9E441ACACA8}" type="pres">
      <dgm:prSet presAssocID="{86DC39E4-9B42-4236-A0F3-D0BA3ACEBD8F}" presName="Name37" presStyleLbl="parChTrans1D2" presStyleIdx="1" presStyleCnt="3"/>
      <dgm:spPr/>
      <dgm:t>
        <a:bodyPr/>
        <a:lstStyle/>
        <a:p>
          <a:endParaRPr lang="tr-TR"/>
        </a:p>
      </dgm:t>
    </dgm:pt>
    <dgm:pt modelId="{0ED4C476-54A6-43F6-886A-2556DF4B59FC}" type="pres">
      <dgm:prSet presAssocID="{36C94B3A-8A51-45B1-BFAC-885F0DF1A685}" presName="hierRoot2" presStyleCnt="0">
        <dgm:presLayoutVars>
          <dgm:hierBranch val="init"/>
        </dgm:presLayoutVars>
      </dgm:prSet>
      <dgm:spPr/>
      <dgm:t>
        <a:bodyPr/>
        <a:lstStyle/>
        <a:p>
          <a:endParaRPr lang="tr-TR"/>
        </a:p>
      </dgm:t>
    </dgm:pt>
    <dgm:pt modelId="{F33B4F17-0C74-4256-8645-E9736536C0E6}" type="pres">
      <dgm:prSet presAssocID="{36C94B3A-8A51-45B1-BFAC-885F0DF1A685}" presName="rootComposite" presStyleCnt="0"/>
      <dgm:spPr/>
      <dgm:t>
        <a:bodyPr/>
        <a:lstStyle/>
        <a:p>
          <a:endParaRPr lang="tr-TR"/>
        </a:p>
      </dgm:t>
    </dgm:pt>
    <dgm:pt modelId="{A2887A4E-70F5-4C2E-8A02-39F9F5E5C478}" type="pres">
      <dgm:prSet presAssocID="{36C94B3A-8A51-45B1-BFAC-885F0DF1A685}" presName="rootText" presStyleLbl="node2" presStyleIdx="1" presStyleCnt="3">
        <dgm:presLayoutVars>
          <dgm:chPref val="3"/>
        </dgm:presLayoutVars>
      </dgm:prSet>
      <dgm:spPr/>
      <dgm:t>
        <a:bodyPr/>
        <a:lstStyle/>
        <a:p>
          <a:endParaRPr lang="tr-TR"/>
        </a:p>
      </dgm:t>
    </dgm:pt>
    <dgm:pt modelId="{FF514709-ABE7-4CEE-91E1-1728725111E1}" type="pres">
      <dgm:prSet presAssocID="{36C94B3A-8A51-45B1-BFAC-885F0DF1A685}" presName="rootConnector" presStyleLbl="node2" presStyleIdx="1" presStyleCnt="3"/>
      <dgm:spPr/>
      <dgm:t>
        <a:bodyPr/>
        <a:lstStyle/>
        <a:p>
          <a:endParaRPr lang="tr-TR"/>
        </a:p>
      </dgm:t>
    </dgm:pt>
    <dgm:pt modelId="{41311F83-0ABF-4A40-8189-67D8C2DF12B8}" type="pres">
      <dgm:prSet presAssocID="{36C94B3A-8A51-45B1-BFAC-885F0DF1A685}" presName="hierChild4" presStyleCnt="0"/>
      <dgm:spPr/>
      <dgm:t>
        <a:bodyPr/>
        <a:lstStyle/>
        <a:p>
          <a:endParaRPr lang="tr-TR"/>
        </a:p>
      </dgm:t>
    </dgm:pt>
    <dgm:pt modelId="{4D78F333-10D2-48DF-9AA2-F458831340A5}" type="pres">
      <dgm:prSet presAssocID="{36C94B3A-8A51-45B1-BFAC-885F0DF1A685}" presName="hierChild5" presStyleCnt="0"/>
      <dgm:spPr/>
      <dgm:t>
        <a:bodyPr/>
        <a:lstStyle/>
        <a:p>
          <a:endParaRPr lang="tr-TR"/>
        </a:p>
      </dgm:t>
    </dgm:pt>
    <dgm:pt modelId="{CBA750F6-22D0-458F-9DBA-663029447A2B}" type="pres">
      <dgm:prSet presAssocID="{0882A834-6E9D-4673-A009-B9440DAE1F7B}" presName="Name37" presStyleLbl="parChTrans1D2" presStyleIdx="2" presStyleCnt="3"/>
      <dgm:spPr/>
      <dgm:t>
        <a:bodyPr/>
        <a:lstStyle/>
        <a:p>
          <a:endParaRPr lang="tr-TR"/>
        </a:p>
      </dgm:t>
    </dgm:pt>
    <dgm:pt modelId="{4390D42F-C0D9-407C-90D9-EEFA08D91743}" type="pres">
      <dgm:prSet presAssocID="{3D713BF0-1EA2-4269-8CE5-7918323DB8ED}" presName="hierRoot2" presStyleCnt="0">
        <dgm:presLayoutVars>
          <dgm:hierBranch val="init"/>
        </dgm:presLayoutVars>
      </dgm:prSet>
      <dgm:spPr/>
      <dgm:t>
        <a:bodyPr/>
        <a:lstStyle/>
        <a:p>
          <a:endParaRPr lang="tr-TR"/>
        </a:p>
      </dgm:t>
    </dgm:pt>
    <dgm:pt modelId="{0C4BCF0E-CBB4-41A0-959D-1E37E02C9002}" type="pres">
      <dgm:prSet presAssocID="{3D713BF0-1EA2-4269-8CE5-7918323DB8ED}" presName="rootComposite" presStyleCnt="0"/>
      <dgm:spPr/>
      <dgm:t>
        <a:bodyPr/>
        <a:lstStyle/>
        <a:p>
          <a:endParaRPr lang="tr-TR"/>
        </a:p>
      </dgm:t>
    </dgm:pt>
    <dgm:pt modelId="{011F8F21-5E58-4513-B299-20D47C8C0147}" type="pres">
      <dgm:prSet presAssocID="{3D713BF0-1EA2-4269-8CE5-7918323DB8ED}" presName="rootText" presStyleLbl="node2" presStyleIdx="2" presStyleCnt="3">
        <dgm:presLayoutVars>
          <dgm:chPref val="3"/>
        </dgm:presLayoutVars>
      </dgm:prSet>
      <dgm:spPr/>
      <dgm:t>
        <a:bodyPr/>
        <a:lstStyle/>
        <a:p>
          <a:endParaRPr lang="tr-TR"/>
        </a:p>
      </dgm:t>
    </dgm:pt>
    <dgm:pt modelId="{E853E83F-DE3A-41E7-B1A0-973CC0D476C0}" type="pres">
      <dgm:prSet presAssocID="{3D713BF0-1EA2-4269-8CE5-7918323DB8ED}" presName="rootConnector" presStyleLbl="node2" presStyleIdx="2" presStyleCnt="3"/>
      <dgm:spPr/>
      <dgm:t>
        <a:bodyPr/>
        <a:lstStyle/>
        <a:p>
          <a:endParaRPr lang="tr-TR"/>
        </a:p>
      </dgm:t>
    </dgm:pt>
    <dgm:pt modelId="{2852FB2E-FD40-4808-BB5F-3336B955C9D8}" type="pres">
      <dgm:prSet presAssocID="{3D713BF0-1EA2-4269-8CE5-7918323DB8ED}" presName="hierChild4" presStyleCnt="0"/>
      <dgm:spPr/>
      <dgm:t>
        <a:bodyPr/>
        <a:lstStyle/>
        <a:p>
          <a:endParaRPr lang="tr-TR"/>
        </a:p>
      </dgm:t>
    </dgm:pt>
    <dgm:pt modelId="{3A5A4F89-FD28-42C3-9E58-82EAA23C9684}" type="pres">
      <dgm:prSet presAssocID="{3D713BF0-1EA2-4269-8CE5-7918323DB8ED}" presName="hierChild5" presStyleCnt="0"/>
      <dgm:spPr/>
      <dgm:t>
        <a:bodyPr/>
        <a:lstStyle/>
        <a:p>
          <a:endParaRPr lang="tr-TR"/>
        </a:p>
      </dgm:t>
    </dgm:pt>
    <dgm:pt modelId="{391D035C-38C2-4046-AD86-1D416C660745}" type="pres">
      <dgm:prSet presAssocID="{4187E802-D23F-40D8-A661-3390873C0817}" presName="hierChild3" presStyleCnt="0"/>
      <dgm:spPr/>
      <dgm:t>
        <a:bodyPr/>
        <a:lstStyle/>
        <a:p>
          <a:endParaRPr lang="tr-TR"/>
        </a:p>
      </dgm:t>
    </dgm:pt>
  </dgm:ptLst>
  <dgm:cxnLst>
    <dgm:cxn modelId="{A2211689-4956-4A92-A95E-F14FFC1B9E46}" srcId="{4187E802-D23F-40D8-A661-3390873C0817}" destId="{36C94B3A-8A51-45B1-BFAC-885F0DF1A685}" srcOrd="1" destOrd="0" parTransId="{86DC39E4-9B42-4236-A0F3-D0BA3ACEBD8F}" sibTransId="{339450E5-BC62-40D1-AB94-3B234AD208F4}"/>
    <dgm:cxn modelId="{1A33EC89-9A97-426A-8D7D-6FDB4D6FC5B8}" srcId="{BC25DC95-0827-45D7-B219-6AC497CB60C3}" destId="{4187E802-D23F-40D8-A661-3390873C0817}" srcOrd="0" destOrd="0" parTransId="{609BA192-1C90-4BFD-A794-8BAF4CDC0EDA}" sibTransId="{C9EB6E0D-1254-4459-B388-DFD49FBF26AF}"/>
    <dgm:cxn modelId="{5AB392DB-06DE-4804-AA81-D2E62632B774}" type="presOf" srcId="{E1DBCC95-9C0B-4C24-A426-EDA8F3317454}" destId="{EEC224B6-2162-493C-8099-7761B80F7BF6}" srcOrd="0" destOrd="0" presId="urn:microsoft.com/office/officeart/2005/8/layout/orgChart1"/>
    <dgm:cxn modelId="{3275024B-40F1-4708-B461-7176E617C9CC}" srcId="{4187E802-D23F-40D8-A661-3390873C0817}" destId="{3D713BF0-1EA2-4269-8CE5-7918323DB8ED}" srcOrd="2" destOrd="0" parTransId="{0882A834-6E9D-4673-A009-B9440DAE1F7B}" sibTransId="{F489A6CD-3DFD-4CB3-8CF7-E51149226805}"/>
    <dgm:cxn modelId="{62230365-2531-4C8E-9290-8CB6A094198B}" type="presOf" srcId="{4187E802-D23F-40D8-A661-3390873C0817}" destId="{52F67DF9-FD5D-427C-B0D3-5FE0A54EC5B7}" srcOrd="0" destOrd="0" presId="urn:microsoft.com/office/officeart/2005/8/layout/orgChart1"/>
    <dgm:cxn modelId="{B4617284-2E1F-4637-9CCA-F60C27F30843}" type="presOf" srcId="{ADF76B2B-70F4-4B24-A8D1-E9F3AB04F203}" destId="{16179DF6-E698-44DE-95B3-2A61EB8A3DC4}" srcOrd="0" destOrd="0" presId="urn:microsoft.com/office/officeart/2005/8/layout/orgChart1"/>
    <dgm:cxn modelId="{DA9790C4-41AD-4F22-AE0F-845A1A8BB6B8}" type="presOf" srcId="{86DC39E4-9B42-4236-A0F3-D0BA3ACEBD8F}" destId="{88D36825-86BC-43C9-9D7A-D9E441ACACA8}" srcOrd="0" destOrd="0" presId="urn:microsoft.com/office/officeart/2005/8/layout/orgChart1"/>
    <dgm:cxn modelId="{01265121-7811-4EF9-AD4D-5B3CBDB6FD9C}" type="presOf" srcId="{0882A834-6E9D-4673-A009-B9440DAE1F7B}" destId="{CBA750F6-22D0-458F-9DBA-663029447A2B}" srcOrd="0" destOrd="0" presId="urn:microsoft.com/office/officeart/2005/8/layout/orgChart1"/>
    <dgm:cxn modelId="{D2550851-4C43-4839-93F2-AFAAF533FD80}" type="presOf" srcId="{3D713BF0-1EA2-4269-8CE5-7918323DB8ED}" destId="{011F8F21-5E58-4513-B299-20D47C8C0147}" srcOrd="0" destOrd="0" presId="urn:microsoft.com/office/officeart/2005/8/layout/orgChart1"/>
    <dgm:cxn modelId="{49E2CF4A-6677-45FE-8329-648C8F707EBB}" type="presOf" srcId="{BC25DC95-0827-45D7-B219-6AC497CB60C3}" destId="{05E9711B-E51B-4F94-A415-430909F3AD17}" srcOrd="0" destOrd="0" presId="urn:microsoft.com/office/officeart/2005/8/layout/orgChart1"/>
    <dgm:cxn modelId="{5231B1EC-B723-4E1B-9924-72DBCE9DB390}" type="presOf" srcId="{4187E802-D23F-40D8-A661-3390873C0817}" destId="{EF31726F-EADA-4A8F-9C6C-E92840407B97}" srcOrd="1" destOrd="0" presId="urn:microsoft.com/office/officeart/2005/8/layout/orgChart1"/>
    <dgm:cxn modelId="{319FDAB6-9906-4BA0-B2C1-F33FAE8FA91F}" type="presOf" srcId="{36C94B3A-8A51-45B1-BFAC-885F0DF1A685}" destId="{A2887A4E-70F5-4C2E-8A02-39F9F5E5C478}" srcOrd="0" destOrd="0" presId="urn:microsoft.com/office/officeart/2005/8/layout/orgChart1"/>
    <dgm:cxn modelId="{5FC0D66E-A194-4F46-9E0B-56519B562125}" type="presOf" srcId="{36C94B3A-8A51-45B1-BFAC-885F0DF1A685}" destId="{FF514709-ABE7-4CEE-91E1-1728725111E1}" srcOrd="1" destOrd="0" presId="urn:microsoft.com/office/officeart/2005/8/layout/orgChart1"/>
    <dgm:cxn modelId="{810B3539-89D0-4840-BE1C-8D6E0BFEE30C}" type="presOf" srcId="{3D713BF0-1EA2-4269-8CE5-7918323DB8ED}" destId="{E853E83F-DE3A-41E7-B1A0-973CC0D476C0}" srcOrd="1" destOrd="0" presId="urn:microsoft.com/office/officeart/2005/8/layout/orgChart1"/>
    <dgm:cxn modelId="{677FD053-5D1B-412C-84F0-E58D2397EFBF}" srcId="{4187E802-D23F-40D8-A661-3390873C0817}" destId="{E1DBCC95-9C0B-4C24-A426-EDA8F3317454}" srcOrd="0" destOrd="0" parTransId="{ADF76B2B-70F4-4B24-A8D1-E9F3AB04F203}" sibTransId="{6F8735A3-CE9A-43EF-B211-6B1BB0926C11}"/>
    <dgm:cxn modelId="{8AC8DA88-55F1-4470-BE20-821E1863B945}" type="presOf" srcId="{E1DBCC95-9C0B-4C24-A426-EDA8F3317454}" destId="{E133860B-1E0C-4B78-9FCC-E91FE8489DB8}" srcOrd="1" destOrd="0" presId="urn:microsoft.com/office/officeart/2005/8/layout/orgChart1"/>
    <dgm:cxn modelId="{B1D4E8D1-BEF0-4E66-9CF5-2AC0C55650D5}" type="presParOf" srcId="{05E9711B-E51B-4F94-A415-430909F3AD17}" destId="{18D9DCE6-66C8-41D1-BA1E-33350C5A7B05}" srcOrd="0" destOrd="0" presId="urn:microsoft.com/office/officeart/2005/8/layout/orgChart1"/>
    <dgm:cxn modelId="{1FB49779-DBB6-4BD3-86D3-5A93B3393616}" type="presParOf" srcId="{18D9DCE6-66C8-41D1-BA1E-33350C5A7B05}" destId="{A00D32D7-DC6B-421F-817C-7FB04AC06ADB}" srcOrd="0" destOrd="0" presId="urn:microsoft.com/office/officeart/2005/8/layout/orgChart1"/>
    <dgm:cxn modelId="{E2AF05DC-C333-46C9-BE8B-8FA487B617C4}" type="presParOf" srcId="{A00D32D7-DC6B-421F-817C-7FB04AC06ADB}" destId="{52F67DF9-FD5D-427C-B0D3-5FE0A54EC5B7}" srcOrd="0" destOrd="0" presId="urn:microsoft.com/office/officeart/2005/8/layout/orgChart1"/>
    <dgm:cxn modelId="{CB1B9FE7-A598-4A19-95C2-5FD8F68A908B}" type="presParOf" srcId="{A00D32D7-DC6B-421F-817C-7FB04AC06ADB}" destId="{EF31726F-EADA-4A8F-9C6C-E92840407B97}" srcOrd="1" destOrd="0" presId="urn:microsoft.com/office/officeart/2005/8/layout/orgChart1"/>
    <dgm:cxn modelId="{B6254269-A1D2-409A-B978-B8C91FD10A3C}" type="presParOf" srcId="{18D9DCE6-66C8-41D1-BA1E-33350C5A7B05}" destId="{D5358F3B-8389-40E9-8036-B38E568A8EB5}" srcOrd="1" destOrd="0" presId="urn:microsoft.com/office/officeart/2005/8/layout/orgChart1"/>
    <dgm:cxn modelId="{FD61F4FF-1F98-4C37-9C60-3CF4B18AC33D}" type="presParOf" srcId="{D5358F3B-8389-40E9-8036-B38E568A8EB5}" destId="{16179DF6-E698-44DE-95B3-2A61EB8A3DC4}" srcOrd="0" destOrd="0" presId="urn:microsoft.com/office/officeart/2005/8/layout/orgChart1"/>
    <dgm:cxn modelId="{6D493D3B-5D19-4E37-9122-2B5CCA6B5C10}" type="presParOf" srcId="{D5358F3B-8389-40E9-8036-B38E568A8EB5}" destId="{94830ADA-1F29-4BBE-AC0B-50F4BF524B34}" srcOrd="1" destOrd="0" presId="urn:microsoft.com/office/officeart/2005/8/layout/orgChart1"/>
    <dgm:cxn modelId="{85FA0C96-A714-4653-B01D-3106FBEC54B2}" type="presParOf" srcId="{94830ADA-1F29-4BBE-AC0B-50F4BF524B34}" destId="{B9F1B364-4482-4B77-A4B9-D9944D0F6FB3}" srcOrd="0" destOrd="0" presId="urn:microsoft.com/office/officeart/2005/8/layout/orgChart1"/>
    <dgm:cxn modelId="{47070F15-ADD1-4D75-BCEF-E204C9371FBB}" type="presParOf" srcId="{B9F1B364-4482-4B77-A4B9-D9944D0F6FB3}" destId="{EEC224B6-2162-493C-8099-7761B80F7BF6}" srcOrd="0" destOrd="0" presId="urn:microsoft.com/office/officeart/2005/8/layout/orgChart1"/>
    <dgm:cxn modelId="{0C048FC5-E82D-437F-9319-886BD21CEB33}" type="presParOf" srcId="{B9F1B364-4482-4B77-A4B9-D9944D0F6FB3}" destId="{E133860B-1E0C-4B78-9FCC-E91FE8489DB8}" srcOrd="1" destOrd="0" presId="urn:microsoft.com/office/officeart/2005/8/layout/orgChart1"/>
    <dgm:cxn modelId="{1BB27996-4F1F-4044-A6FA-D54952684342}" type="presParOf" srcId="{94830ADA-1F29-4BBE-AC0B-50F4BF524B34}" destId="{D859C936-77C7-4710-893C-785A072B3A7D}" srcOrd="1" destOrd="0" presId="urn:microsoft.com/office/officeart/2005/8/layout/orgChart1"/>
    <dgm:cxn modelId="{21829A93-82ED-455A-AC9C-D3C1FE5DA6F2}" type="presParOf" srcId="{94830ADA-1F29-4BBE-AC0B-50F4BF524B34}" destId="{1D03CFEE-F6E8-4EFC-918B-FC400BB63839}" srcOrd="2" destOrd="0" presId="urn:microsoft.com/office/officeart/2005/8/layout/orgChart1"/>
    <dgm:cxn modelId="{CCF64562-4BA3-4140-B4FD-8275A3D14356}" type="presParOf" srcId="{D5358F3B-8389-40E9-8036-B38E568A8EB5}" destId="{88D36825-86BC-43C9-9D7A-D9E441ACACA8}" srcOrd="2" destOrd="0" presId="urn:microsoft.com/office/officeart/2005/8/layout/orgChart1"/>
    <dgm:cxn modelId="{306002DE-71FD-4A15-809D-A97B69EEF3A4}" type="presParOf" srcId="{D5358F3B-8389-40E9-8036-B38E568A8EB5}" destId="{0ED4C476-54A6-43F6-886A-2556DF4B59FC}" srcOrd="3" destOrd="0" presId="urn:microsoft.com/office/officeart/2005/8/layout/orgChart1"/>
    <dgm:cxn modelId="{E51B4B13-EEEE-4222-92E6-DAAE8144A521}" type="presParOf" srcId="{0ED4C476-54A6-43F6-886A-2556DF4B59FC}" destId="{F33B4F17-0C74-4256-8645-E9736536C0E6}" srcOrd="0" destOrd="0" presId="urn:microsoft.com/office/officeart/2005/8/layout/orgChart1"/>
    <dgm:cxn modelId="{1E45DB8C-C1FC-41B5-8C2F-1ACC4CA44F3D}" type="presParOf" srcId="{F33B4F17-0C74-4256-8645-E9736536C0E6}" destId="{A2887A4E-70F5-4C2E-8A02-39F9F5E5C478}" srcOrd="0" destOrd="0" presId="urn:microsoft.com/office/officeart/2005/8/layout/orgChart1"/>
    <dgm:cxn modelId="{E9D5E6D2-758D-4D15-861F-D6A257E827CB}" type="presParOf" srcId="{F33B4F17-0C74-4256-8645-E9736536C0E6}" destId="{FF514709-ABE7-4CEE-91E1-1728725111E1}" srcOrd="1" destOrd="0" presId="urn:microsoft.com/office/officeart/2005/8/layout/orgChart1"/>
    <dgm:cxn modelId="{A9805956-AC65-44F7-AD7F-7BD8B97B8191}" type="presParOf" srcId="{0ED4C476-54A6-43F6-886A-2556DF4B59FC}" destId="{41311F83-0ABF-4A40-8189-67D8C2DF12B8}" srcOrd="1" destOrd="0" presId="urn:microsoft.com/office/officeart/2005/8/layout/orgChart1"/>
    <dgm:cxn modelId="{3BFF2885-21A4-45AC-9C5B-D4368B03590E}" type="presParOf" srcId="{0ED4C476-54A6-43F6-886A-2556DF4B59FC}" destId="{4D78F333-10D2-48DF-9AA2-F458831340A5}" srcOrd="2" destOrd="0" presId="urn:microsoft.com/office/officeart/2005/8/layout/orgChart1"/>
    <dgm:cxn modelId="{7A4BD82E-BE38-4A0C-8ECA-311C8B0282CD}" type="presParOf" srcId="{D5358F3B-8389-40E9-8036-B38E568A8EB5}" destId="{CBA750F6-22D0-458F-9DBA-663029447A2B}" srcOrd="4" destOrd="0" presId="urn:microsoft.com/office/officeart/2005/8/layout/orgChart1"/>
    <dgm:cxn modelId="{A2279448-B35B-439F-AFAA-BC0A0106FBF6}" type="presParOf" srcId="{D5358F3B-8389-40E9-8036-B38E568A8EB5}" destId="{4390D42F-C0D9-407C-90D9-EEFA08D91743}" srcOrd="5" destOrd="0" presId="urn:microsoft.com/office/officeart/2005/8/layout/orgChart1"/>
    <dgm:cxn modelId="{8B0EB654-ADFD-448F-929F-B4C216C7BD68}" type="presParOf" srcId="{4390D42F-C0D9-407C-90D9-EEFA08D91743}" destId="{0C4BCF0E-CBB4-41A0-959D-1E37E02C9002}" srcOrd="0" destOrd="0" presId="urn:microsoft.com/office/officeart/2005/8/layout/orgChart1"/>
    <dgm:cxn modelId="{4CBBDF42-5FE4-4754-A4FB-C76E22F8E10D}" type="presParOf" srcId="{0C4BCF0E-CBB4-41A0-959D-1E37E02C9002}" destId="{011F8F21-5E58-4513-B299-20D47C8C0147}" srcOrd="0" destOrd="0" presId="urn:microsoft.com/office/officeart/2005/8/layout/orgChart1"/>
    <dgm:cxn modelId="{2CD7C40D-C94B-4D15-AD8F-E52635F2AFB6}" type="presParOf" srcId="{0C4BCF0E-CBB4-41A0-959D-1E37E02C9002}" destId="{E853E83F-DE3A-41E7-B1A0-973CC0D476C0}" srcOrd="1" destOrd="0" presId="urn:microsoft.com/office/officeart/2005/8/layout/orgChart1"/>
    <dgm:cxn modelId="{FADAC38B-F4F7-4B39-8043-0D1065CA4FC9}" type="presParOf" srcId="{4390D42F-C0D9-407C-90D9-EEFA08D91743}" destId="{2852FB2E-FD40-4808-BB5F-3336B955C9D8}" srcOrd="1" destOrd="0" presId="urn:microsoft.com/office/officeart/2005/8/layout/orgChart1"/>
    <dgm:cxn modelId="{849297D8-C375-4890-8B54-112B860A55E6}" type="presParOf" srcId="{4390D42F-C0D9-407C-90D9-EEFA08D91743}" destId="{3A5A4F89-FD28-42C3-9E58-82EAA23C9684}" srcOrd="2" destOrd="0" presId="urn:microsoft.com/office/officeart/2005/8/layout/orgChart1"/>
    <dgm:cxn modelId="{66C77012-4FBB-4F65-92D9-91F07460BE24}" type="presParOf" srcId="{18D9DCE6-66C8-41D1-BA1E-33350C5A7B05}" destId="{391D035C-38C2-4046-AD86-1D416C66074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25DC95-0827-45D7-B219-6AC497CB60C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4187E802-D23F-40D8-A661-3390873C0817}">
      <dgm:prSet phldrT="[Metin]" custT="1"/>
      <dgm:spPr>
        <a:xfrm>
          <a:off x="2972763" y="490"/>
          <a:ext cx="4608172" cy="1502472"/>
        </a:xfrm>
        <a:prstGeom prst="rect">
          <a:avLst/>
        </a:prstGeom>
        <a:solidFill>
          <a:srgbClr val="9F645F"/>
        </a:solidFill>
        <a:ln w="34925" cap="flat" cmpd="sng" algn="in">
          <a:solidFill>
            <a:sysClr val="window" lastClr="FFFFFF">
              <a:hueOff val="0"/>
              <a:satOff val="0"/>
              <a:lumOff val="0"/>
              <a:alphaOff val="0"/>
            </a:sysClr>
          </a:solidFill>
          <a:prstDash val="solid"/>
        </a:ln>
        <a:effectLst/>
      </dgm:spPr>
      <dgm:t>
        <a:bodyPr/>
        <a:lstStyle/>
        <a:p>
          <a:r>
            <a:rPr lang="tr-TR" sz="3200" b="1" kern="1200" spc="10" baseline="0" dirty="0" smtClean="0">
              <a:solidFill>
                <a:sysClr val="window" lastClr="FFFFFF"/>
              </a:solidFill>
              <a:latin typeface="Calibri" pitchFamily="34" charset="0"/>
              <a:ea typeface="+mn-ea"/>
              <a:cs typeface="Calibri" pitchFamily="34" charset="0"/>
            </a:rPr>
            <a:t>Güvenirliğin Anlamları</a:t>
          </a:r>
          <a:endParaRPr lang="tr-TR" sz="3200" b="1" kern="1200" spc="10" baseline="0" dirty="0">
            <a:solidFill>
              <a:sysClr val="window" lastClr="FFFFFF"/>
            </a:solidFill>
            <a:latin typeface="Calibri" pitchFamily="34" charset="0"/>
            <a:ea typeface="+mn-ea"/>
            <a:cs typeface="Calibri" pitchFamily="34" charset="0"/>
          </a:endParaRPr>
        </a:p>
      </dgm:t>
    </dgm:pt>
    <dgm:pt modelId="{609BA192-1C90-4BFD-A794-8BAF4CDC0EDA}" type="parTrans" cxnId="{1A33EC89-9A97-426A-8D7D-6FDB4D6FC5B8}">
      <dgm:prSet/>
      <dgm:spPr/>
      <dgm:t>
        <a:bodyPr/>
        <a:lstStyle/>
        <a:p>
          <a:endParaRPr lang="tr-TR"/>
        </a:p>
      </dgm:t>
    </dgm:pt>
    <dgm:pt modelId="{C9EB6E0D-1254-4459-B388-DFD49FBF26AF}" type="sibTrans" cxnId="{1A33EC89-9A97-426A-8D7D-6FDB4D6FC5B8}">
      <dgm:prSet/>
      <dgm:spPr/>
      <dgm:t>
        <a:bodyPr/>
        <a:lstStyle/>
        <a:p>
          <a:endParaRPr lang="tr-TR"/>
        </a:p>
      </dgm:t>
    </dgm:pt>
    <dgm:pt modelId="{E1DBCC95-9C0B-4C24-A426-EDA8F3317454}">
      <dgm:prSet phldrT="[Metin]" custT="1"/>
      <dgm:spPr>
        <a:xfrm>
          <a:off x="138394" y="2134000"/>
          <a:ext cx="3004944" cy="1502472"/>
        </a:xfrm>
        <a:prstGeom prst="rect">
          <a:avLst/>
        </a:prstGeom>
        <a:solidFill>
          <a:srgbClr val="9F645F"/>
        </a:solidFill>
        <a:ln w="34925" cap="flat" cmpd="sng" algn="in">
          <a:solidFill>
            <a:sysClr val="window" lastClr="FFFFFF">
              <a:hueOff val="0"/>
              <a:satOff val="0"/>
              <a:lumOff val="0"/>
              <a:alphaOff val="0"/>
            </a:sysClr>
          </a:solidFill>
          <a:prstDash val="solid"/>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3200" b="1" dirty="0" smtClean="0">
              <a:solidFill>
                <a:sysClr val="window" lastClr="FFFFFF"/>
              </a:solidFill>
              <a:latin typeface="Calibri" pitchFamily="34" charset="0"/>
              <a:ea typeface="+mn-ea"/>
              <a:cs typeface="Calibri" pitchFamily="34" charset="0"/>
            </a:rPr>
            <a:t>Hassasiyet</a:t>
          </a:r>
        </a:p>
        <a:p>
          <a:pPr marL="0" marR="0" lvl="0" indent="0" defTabSz="914400" eaLnBrk="1" fontAlgn="auto" latinLnBrk="0" hangingPunct="1">
            <a:lnSpc>
              <a:spcPct val="100000"/>
            </a:lnSpc>
            <a:spcBef>
              <a:spcPts val="0"/>
            </a:spcBef>
            <a:spcAft>
              <a:spcPts val="0"/>
            </a:spcAft>
            <a:buClrTx/>
            <a:buSzTx/>
            <a:buFontTx/>
            <a:buNone/>
            <a:tabLst/>
            <a:defRPr/>
          </a:pPr>
          <a:r>
            <a:rPr lang="tr-TR" sz="3200" b="1" dirty="0" smtClean="0">
              <a:solidFill>
                <a:sysClr val="window" lastClr="FFFFFF"/>
              </a:solidFill>
              <a:latin typeface="Calibri" pitchFamily="34" charset="0"/>
              <a:ea typeface="+mn-ea"/>
              <a:cs typeface="Calibri" pitchFamily="34" charset="0"/>
            </a:rPr>
            <a:t>(Duyarlılık)</a:t>
          </a:r>
          <a:endParaRPr lang="tr-TR" sz="3200" b="1" dirty="0">
            <a:solidFill>
              <a:sysClr val="window" lastClr="FFFFFF"/>
            </a:solidFill>
            <a:latin typeface="Calibri" pitchFamily="34" charset="0"/>
            <a:ea typeface="+mn-ea"/>
            <a:cs typeface="Calibri" pitchFamily="34" charset="0"/>
          </a:endParaRPr>
        </a:p>
      </dgm:t>
    </dgm:pt>
    <dgm:pt modelId="{ADF76B2B-70F4-4B24-A8D1-E9F3AB04F203}" type="parTrans" cxnId="{677FD053-5D1B-412C-84F0-E58D2397EFBF}">
      <dgm:prSet/>
      <dgm:spPr>
        <a:xfrm>
          <a:off x="1640867" y="1502962"/>
          <a:ext cx="3635982" cy="631038"/>
        </a:xfrm>
        <a:custGeom>
          <a:avLst/>
          <a:gdLst/>
          <a:ahLst/>
          <a:cxnLst/>
          <a:rect l="0" t="0" r="0" b="0"/>
          <a:pathLst>
            <a:path>
              <a:moveTo>
                <a:pt x="3635982" y="0"/>
              </a:moveTo>
              <a:lnTo>
                <a:pt x="3635982" y="315519"/>
              </a:lnTo>
              <a:lnTo>
                <a:pt x="0" y="315519"/>
              </a:lnTo>
              <a:lnTo>
                <a:pt x="0" y="631038"/>
              </a:lnTo>
            </a:path>
          </a:pathLst>
        </a:custGeom>
        <a:noFill/>
        <a:ln w="34925" cap="flat" cmpd="sng" algn="in">
          <a:solidFill>
            <a:srgbClr val="0F6FC6">
              <a:shade val="60000"/>
              <a:hueOff val="0"/>
              <a:satOff val="0"/>
              <a:lumOff val="0"/>
              <a:alphaOff val="0"/>
            </a:srgbClr>
          </a:solidFill>
          <a:prstDash val="solid"/>
        </a:ln>
        <a:effectLst/>
      </dgm:spPr>
      <dgm:t>
        <a:bodyPr/>
        <a:lstStyle/>
        <a:p>
          <a:endParaRPr lang="tr-TR"/>
        </a:p>
      </dgm:t>
    </dgm:pt>
    <dgm:pt modelId="{6F8735A3-CE9A-43EF-B211-6B1BB0926C11}" type="sibTrans" cxnId="{677FD053-5D1B-412C-84F0-E58D2397EFBF}">
      <dgm:prSet/>
      <dgm:spPr/>
      <dgm:t>
        <a:bodyPr/>
        <a:lstStyle/>
        <a:p>
          <a:endParaRPr lang="tr-TR"/>
        </a:p>
      </dgm:t>
    </dgm:pt>
    <dgm:pt modelId="{36C94B3A-8A51-45B1-BFAC-885F0DF1A685}">
      <dgm:prSet phldrT="[Metin]" custT="1"/>
      <dgm:spPr>
        <a:xfrm>
          <a:off x="3774377" y="2134000"/>
          <a:ext cx="3004944" cy="1502472"/>
        </a:xfrm>
        <a:prstGeom prst="rect">
          <a:avLst/>
        </a:prstGeom>
        <a:solidFill>
          <a:srgbClr val="9F645F"/>
        </a:solidFill>
        <a:ln w="34925" cap="flat" cmpd="sng" algn="in">
          <a:solidFill>
            <a:sysClr val="window" lastClr="FFFFFF">
              <a:hueOff val="0"/>
              <a:satOff val="0"/>
              <a:lumOff val="0"/>
              <a:alphaOff val="0"/>
            </a:sysClr>
          </a:solidFill>
          <a:prstDash val="solid"/>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3200" b="1" dirty="0" smtClean="0">
              <a:solidFill>
                <a:sysClr val="window" lastClr="FFFFFF"/>
              </a:solidFill>
              <a:latin typeface="Calibri" pitchFamily="34" charset="0"/>
              <a:ea typeface="+mn-ea"/>
              <a:cs typeface="Calibri" pitchFamily="34" charset="0"/>
            </a:rPr>
            <a:t>Tutarlılık</a:t>
          </a:r>
          <a:endParaRPr lang="tr-TR" sz="3200" b="1" dirty="0">
            <a:solidFill>
              <a:sysClr val="window" lastClr="FFFFFF"/>
            </a:solidFill>
            <a:latin typeface="Calibri" pitchFamily="34" charset="0"/>
            <a:ea typeface="+mn-ea"/>
            <a:cs typeface="Calibri" pitchFamily="34" charset="0"/>
          </a:endParaRPr>
        </a:p>
      </dgm:t>
    </dgm:pt>
    <dgm:pt modelId="{86DC39E4-9B42-4236-A0F3-D0BA3ACEBD8F}" type="parTrans" cxnId="{A2211689-4956-4A92-A95E-F14FFC1B9E46}">
      <dgm:prSet/>
      <dgm:spPr>
        <a:xfrm>
          <a:off x="5231130" y="1502962"/>
          <a:ext cx="91440" cy="631038"/>
        </a:xfrm>
        <a:custGeom>
          <a:avLst/>
          <a:gdLst/>
          <a:ahLst/>
          <a:cxnLst/>
          <a:rect l="0" t="0" r="0" b="0"/>
          <a:pathLst>
            <a:path>
              <a:moveTo>
                <a:pt x="45720" y="0"/>
              </a:moveTo>
              <a:lnTo>
                <a:pt x="45720" y="631038"/>
              </a:lnTo>
            </a:path>
          </a:pathLst>
        </a:custGeom>
        <a:noFill/>
        <a:ln w="34925" cap="flat" cmpd="sng" algn="in">
          <a:solidFill>
            <a:srgbClr val="0F6FC6">
              <a:shade val="60000"/>
              <a:hueOff val="0"/>
              <a:satOff val="0"/>
              <a:lumOff val="0"/>
              <a:alphaOff val="0"/>
            </a:srgbClr>
          </a:solidFill>
          <a:prstDash val="solid"/>
        </a:ln>
        <a:effectLst/>
      </dgm:spPr>
      <dgm:t>
        <a:bodyPr/>
        <a:lstStyle/>
        <a:p>
          <a:endParaRPr lang="tr-TR"/>
        </a:p>
      </dgm:t>
    </dgm:pt>
    <dgm:pt modelId="{339450E5-BC62-40D1-AB94-3B234AD208F4}" type="sibTrans" cxnId="{A2211689-4956-4A92-A95E-F14FFC1B9E46}">
      <dgm:prSet/>
      <dgm:spPr/>
      <dgm:t>
        <a:bodyPr/>
        <a:lstStyle/>
        <a:p>
          <a:endParaRPr lang="tr-TR"/>
        </a:p>
      </dgm:t>
    </dgm:pt>
    <dgm:pt modelId="{3D713BF0-1EA2-4269-8CE5-7918323DB8ED}">
      <dgm:prSet phldrT="[Metin]" custT="1"/>
      <dgm:spPr>
        <a:xfrm>
          <a:off x="7410360" y="2134000"/>
          <a:ext cx="3004944" cy="1502472"/>
        </a:xfrm>
        <a:prstGeom prst="rect">
          <a:avLst/>
        </a:prstGeom>
        <a:solidFill>
          <a:srgbClr val="9F645F"/>
        </a:solidFill>
        <a:ln w="34925" cap="flat" cmpd="sng" algn="in">
          <a:solidFill>
            <a:sysClr val="window" lastClr="FFFFFF">
              <a:hueOff val="0"/>
              <a:satOff val="0"/>
              <a:lumOff val="0"/>
              <a:alphaOff val="0"/>
            </a:sysClr>
          </a:solidFill>
          <a:prstDash val="solid"/>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3200" b="1" dirty="0" smtClean="0">
              <a:solidFill>
                <a:sysClr val="window" lastClr="FFFFFF"/>
              </a:solidFill>
              <a:latin typeface="Calibri" pitchFamily="34" charset="0"/>
              <a:ea typeface="+mn-ea"/>
              <a:cs typeface="Calibri" pitchFamily="34" charset="0"/>
            </a:rPr>
            <a:t>Kararlılık</a:t>
          </a:r>
          <a:endParaRPr lang="tr-TR" sz="3200" b="1" dirty="0">
            <a:solidFill>
              <a:sysClr val="window" lastClr="FFFFFF"/>
            </a:solidFill>
            <a:latin typeface="Calibri" pitchFamily="34" charset="0"/>
            <a:ea typeface="+mn-ea"/>
            <a:cs typeface="Calibri" pitchFamily="34" charset="0"/>
          </a:endParaRPr>
        </a:p>
      </dgm:t>
    </dgm:pt>
    <dgm:pt modelId="{0882A834-6E9D-4673-A009-B9440DAE1F7B}" type="parTrans" cxnId="{3275024B-40F1-4708-B461-7176E617C9CC}">
      <dgm:prSet/>
      <dgm:spPr>
        <a:xfrm>
          <a:off x="5276850" y="1502962"/>
          <a:ext cx="3635982" cy="631038"/>
        </a:xfrm>
        <a:custGeom>
          <a:avLst/>
          <a:gdLst/>
          <a:ahLst/>
          <a:cxnLst/>
          <a:rect l="0" t="0" r="0" b="0"/>
          <a:pathLst>
            <a:path>
              <a:moveTo>
                <a:pt x="0" y="0"/>
              </a:moveTo>
              <a:lnTo>
                <a:pt x="0" y="315519"/>
              </a:lnTo>
              <a:lnTo>
                <a:pt x="3635982" y="315519"/>
              </a:lnTo>
              <a:lnTo>
                <a:pt x="3635982" y="631038"/>
              </a:lnTo>
            </a:path>
          </a:pathLst>
        </a:custGeom>
        <a:noFill/>
        <a:ln w="34925" cap="flat" cmpd="sng" algn="in">
          <a:solidFill>
            <a:srgbClr val="0F6FC6">
              <a:shade val="60000"/>
              <a:hueOff val="0"/>
              <a:satOff val="0"/>
              <a:lumOff val="0"/>
              <a:alphaOff val="0"/>
            </a:srgbClr>
          </a:solidFill>
          <a:prstDash val="solid"/>
        </a:ln>
        <a:effectLst/>
      </dgm:spPr>
      <dgm:t>
        <a:bodyPr/>
        <a:lstStyle/>
        <a:p>
          <a:endParaRPr lang="tr-TR"/>
        </a:p>
      </dgm:t>
    </dgm:pt>
    <dgm:pt modelId="{F489A6CD-3DFD-4CB3-8CF7-E51149226805}" type="sibTrans" cxnId="{3275024B-40F1-4708-B461-7176E617C9CC}">
      <dgm:prSet/>
      <dgm:spPr/>
      <dgm:t>
        <a:bodyPr/>
        <a:lstStyle/>
        <a:p>
          <a:endParaRPr lang="tr-TR"/>
        </a:p>
      </dgm:t>
    </dgm:pt>
    <dgm:pt modelId="{05E9711B-E51B-4F94-A415-430909F3AD17}" type="pres">
      <dgm:prSet presAssocID="{BC25DC95-0827-45D7-B219-6AC497CB60C3}" presName="hierChild1" presStyleCnt="0">
        <dgm:presLayoutVars>
          <dgm:orgChart val="1"/>
          <dgm:chPref val="1"/>
          <dgm:dir/>
          <dgm:animOne val="branch"/>
          <dgm:animLvl val="lvl"/>
          <dgm:resizeHandles/>
        </dgm:presLayoutVars>
      </dgm:prSet>
      <dgm:spPr/>
      <dgm:t>
        <a:bodyPr/>
        <a:lstStyle/>
        <a:p>
          <a:endParaRPr lang="tr-TR"/>
        </a:p>
      </dgm:t>
    </dgm:pt>
    <dgm:pt modelId="{18D9DCE6-66C8-41D1-BA1E-33350C5A7B05}" type="pres">
      <dgm:prSet presAssocID="{4187E802-D23F-40D8-A661-3390873C0817}" presName="hierRoot1" presStyleCnt="0">
        <dgm:presLayoutVars>
          <dgm:hierBranch val="init"/>
        </dgm:presLayoutVars>
      </dgm:prSet>
      <dgm:spPr/>
      <dgm:t>
        <a:bodyPr/>
        <a:lstStyle/>
        <a:p>
          <a:endParaRPr lang="tr-TR"/>
        </a:p>
      </dgm:t>
    </dgm:pt>
    <dgm:pt modelId="{A00D32D7-DC6B-421F-817C-7FB04AC06ADB}" type="pres">
      <dgm:prSet presAssocID="{4187E802-D23F-40D8-A661-3390873C0817}" presName="rootComposite1" presStyleCnt="0"/>
      <dgm:spPr/>
      <dgm:t>
        <a:bodyPr/>
        <a:lstStyle/>
        <a:p>
          <a:endParaRPr lang="tr-TR"/>
        </a:p>
      </dgm:t>
    </dgm:pt>
    <dgm:pt modelId="{52F67DF9-FD5D-427C-B0D3-5FE0A54EC5B7}" type="pres">
      <dgm:prSet presAssocID="{4187E802-D23F-40D8-A661-3390873C0817}" presName="rootText1" presStyleLbl="node0" presStyleIdx="0" presStyleCnt="1" custScaleX="153353">
        <dgm:presLayoutVars>
          <dgm:chPref val="3"/>
        </dgm:presLayoutVars>
      </dgm:prSet>
      <dgm:spPr/>
      <dgm:t>
        <a:bodyPr/>
        <a:lstStyle/>
        <a:p>
          <a:endParaRPr lang="tr-TR"/>
        </a:p>
      </dgm:t>
    </dgm:pt>
    <dgm:pt modelId="{EF31726F-EADA-4A8F-9C6C-E92840407B97}" type="pres">
      <dgm:prSet presAssocID="{4187E802-D23F-40D8-A661-3390873C0817}" presName="rootConnector1" presStyleLbl="node1" presStyleIdx="0" presStyleCnt="0"/>
      <dgm:spPr/>
      <dgm:t>
        <a:bodyPr/>
        <a:lstStyle/>
        <a:p>
          <a:endParaRPr lang="tr-TR"/>
        </a:p>
      </dgm:t>
    </dgm:pt>
    <dgm:pt modelId="{D5358F3B-8389-40E9-8036-B38E568A8EB5}" type="pres">
      <dgm:prSet presAssocID="{4187E802-D23F-40D8-A661-3390873C0817}" presName="hierChild2" presStyleCnt="0"/>
      <dgm:spPr/>
      <dgm:t>
        <a:bodyPr/>
        <a:lstStyle/>
        <a:p>
          <a:endParaRPr lang="tr-TR"/>
        </a:p>
      </dgm:t>
    </dgm:pt>
    <dgm:pt modelId="{16179DF6-E698-44DE-95B3-2A61EB8A3DC4}" type="pres">
      <dgm:prSet presAssocID="{ADF76B2B-70F4-4B24-A8D1-E9F3AB04F203}" presName="Name37" presStyleLbl="parChTrans1D2" presStyleIdx="0" presStyleCnt="3"/>
      <dgm:spPr/>
      <dgm:t>
        <a:bodyPr/>
        <a:lstStyle/>
        <a:p>
          <a:endParaRPr lang="tr-TR"/>
        </a:p>
      </dgm:t>
    </dgm:pt>
    <dgm:pt modelId="{94830ADA-1F29-4BBE-AC0B-50F4BF524B34}" type="pres">
      <dgm:prSet presAssocID="{E1DBCC95-9C0B-4C24-A426-EDA8F3317454}" presName="hierRoot2" presStyleCnt="0">
        <dgm:presLayoutVars>
          <dgm:hierBranch val="init"/>
        </dgm:presLayoutVars>
      </dgm:prSet>
      <dgm:spPr/>
      <dgm:t>
        <a:bodyPr/>
        <a:lstStyle/>
        <a:p>
          <a:endParaRPr lang="tr-TR"/>
        </a:p>
      </dgm:t>
    </dgm:pt>
    <dgm:pt modelId="{B9F1B364-4482-4B77-A4B9-D9944D0F6FB3}" type="pres">
      <dgm:prSet presAssocID="{E1DBCC95-9C0B-4C24-A426-EDA8F3317454}" presName="rootComposite" presStyleCnt="0"/>
      <dgm:spPr/>
      <dgm:t>
        <a:bodyPr/>
        <a:lstStyle/>
        <a:p>
          <a:endParaRPr lang="tr-TR"/>
        </a:p>
      </dgm:t>
    </dgm:pt>
    <dgm:pt modelId="{EEC224B6-2162-493C-8099-7761B80F7BF6}" type="pres">
      <dgm:prSet presAssocID="{E1DBCC95-9C0B-4C24-A426-EDA8F3317454}" presName="rootText" presStyleLbl="node2" presStyleIdx="0" presStyleCnt="3">
        <dgm:presLayoutVars>
          <dgm:chPref val="3"/>
        </dgm:presLayoutVars>
      </dgm:prSet>
      <dgm:spPr/>
      <dgm:t>
        <a:bodyPr/>
        <a:lstStyle/>
        <a:p>
          <a:endParaRPr lang="tr-TR"/>
        </a:p>
      </dgm:t>
    </dgm:pt>
    <dgm:pt modelId="{E133860B-1E0C-4B78-9FCC-E91FE8489DB8}" type="pres">
      <dgm:prSet presAssocID="{E1DBCC95-9C0B-4C24-A426-EDA8F3317454}" presName="rootConnector" presStyleLbl="node2" presStyleIdx="0" presStyleCnt="3"/>
      <dgm:spPr/>
      <dgm:t>
        <a:bodyPr/>
        <a:lstStyle/>
        <a:p>
          <a:endParaRPr lang="tr-TR"/>
        </a:p>
      </dgm:t>
    </dgm:pt>
    <dgm:pt modelId="{D859C936-77C7-4710-893C-785A072B3A7D}" type="pres">
      <dgm:prSet presAssocID="{E1DBCC95-9C0B-4C24-A426-EDA8F3317454}" presName="hierChild4" presStyleCnt="0"/>
      <dgm:spPr/>
      <dgm:t>
        <a:bodyPr/>
        <a:lstStyle/>
        <a:p>
          <a:endParaRPr lang="tr-TR"/>
        </a:p>
      </dgm:t>
    </dgm:pt>
    <dgm:pt modelId="{1D03CFEE-F6E8-4EFC-918B-FC400BB63839}" type="pres">
      <dgm:prSet presAssocID="{E1DBCC95-9C0B-4C24-A426-EDA8F3317454}" presName="hierChild5" presStyleCnt="0"/>
      <dgm:spPr/>
      <dgm:t>
        <a:bodyPr/>
        <a:lstStyle/>
        <a:p>
          <a:endParaRPr lang="tr-TR"/>
        </a:p>
      </dgm:t>
    </dgm:pt>
    <dgm:pt modelId="{88D36825-86BC-43C9-9D7A-D9E441ACACA8}" type="pres">
      <dgm:prSet presAssocID="{86DC39E4-9B42-4236-A0F3-D0BA3ACEBD8F}" presName="Name37" presStyleLbl="parChTrans1D2" presStyleIdx="1" presStyleCnt="3"/>
      <dgm:spPr/>
      <dgm:t>
        <a:bodyPr/>
        <a:lstStyle/>
        <a:p>
          <a:endParaRPr lang="tr-TR"/>
        </a:p>
      </dgm:t>
    </dgm:pt>
    <dgm:pt modelId="{0ED4C476-54A6-43F6-886A-2556DF4B59FC}" type="pres">
      <dgm:prSet presAssocID="{36C94B3A-8A51-45B1-BFAC-885F0DF1A685}" presName="hierRoot2" presStyleCnt="0">
        <dgm:presLayoutVars>
          <dgm:hierBranch val="init"/>
        </dgm:presLayoutVars>
      </dgm:prSet>
      <dgm:spPr/>
      <dgm:t>
        <a:bodyPr/>
        <a:lstStyle/>
        <a:p>
          <a:endParaRPr lang="tr-TR"/>
        </a:p>
      </dgm:t>
    </dgm:pt>
    <dgm:pt modelId="{F33B4F17-0C74-4256-8645-E9736536C0E6}" type="pres">
      <dgm:prSet presAssocID="{36C94B3A-8A51-45B1-BFAC-885F0DF1A685}" presName="rootComposite" presStyleCnt="0"/>
      <dgm:spPr/>
      <dgm:t>
        <a:bodyPr/>
        <a:lstStyle/>
        <a:p>
          <a:endParaRPr lang="tr-TR"/>
        </a:p>
      </dgm:t>
    </dgm:pt>
    <dgm:pt modelId="{A2887A4E-70F5-4C2E-8A02-39F9F5E5C478}" type="pres">
      <dgm:prSet presAssocID="{36C94B3A-8A51-45B1-BFAC-885F0DF1A685}" presName="rootText" presStyleLbl="node2" presStyleIdx="1" presStyleCnt="3">
        <dgm:presLayoutVars>
          <dgm:chPref val="3"/>
        </dgm:presLayoutVars>
      </dgm:prSet>
      <dgm:spPr/>
      <dgm:t>
        <a:bodyPr/>
        <a:lstStyle/>
        <a:p>
          <a:endParaRPr lang="tr-TR"/>
        </a:p>
      </dgm:t>
    </dgm:pt>
    <dgm:pt modelId="{FF514709-ABE7-4CEE-91E1-1728725111E1}" type="pres">
      <dgm:prSet presAssocID="{36C94B3A-8A51-45B1-BFAC-885F0DF1A685}" presName="rootConnector" presStyleLbl="node2" presStyleIdx="1" presStyleCnt="3"/>
      <dgm:spPr/>
      <dgm:t>
        <a:bodyPr/>
        <a:lstStyle/>
        <a:p>
          <a:endParaRPr lang="tr-TR"/>
        </a:p>
      </dgm:t>
    </dgm:pt>
    <dgm:pt modelId="{41311F83-0ABF-4A40-8189-67D8C2DF12B8}" type="pres">
      <dgm:prSet presAssocID="{36C94B3A-8A51-45B1-BFAC-885F0DF1A685}" presName="hierChild4" presStyleCnt="0"/>
      <dgm:spPr/>
      <dgm:t>
        <a:bodyPr/>
        <a:lstStyle/>
        <a:p>
          <a:endParaRPr lang="tr-TR"/>
        </a:p>
      </dgm:t>
    </dgm:pt>
    <dgm:pt modelId="{4D78F333-10D2-48DF-9AA2-F458831340A5}" type="pres">
      <dgm:prSet presAssocID="{36C94B3A-8A51-45B1-BFAC-885F0DF1A685}" presName="hierChild5" presStyleCnt="0"/>
      <dgm:spPr/>
      <dgm:t>
        <a:bodyPr/>
        <a:lstStyle/>
        <a:p>
          <a:endParaRPr lang="tr-TR"/>
        </a:p>
      </dgm:t>
    </dgm:pt>
    <dgm:pt modelId="{CBA750F6-22D0-458F-9DBA-663029447A2B}" type="pres">
      <dgm:prSet presAssocID="{0882A834-6E9D-4673-A009-B9440DAE1F7B}" presName="Name37" presStyleLbl="parChTrans1D2" presStyleIdx="2" presStyleCnt="3"/>
      <dgm:spPr/>
      <dgm:t>
        <a:bodyPr/>
        <a:lstStyle/>
        <a:p>
          <a:endParaRPr lang="tr-TR"/>
        </a:p>
      </dgm:t>
    </dgm:pt>
    <dgm:pt modelId="{4390D42F-C0D9-407C-90D9-EEFA08D91743}" type="pres">
      <dgm:prSet presAssocID="{3D713BF0-1EA2-4269-8CE5-7918323DB8ED}" presName="hierRoot2" presStyleCnt="0">
        <dgm:presLayoutVars>
          <dgm:hierBranch val="init"/>
        </dgm:presLayoutVars>
      </dgm:prSet>
      <dgm:spPr/>
      <dgm:t>
        <a:bodyPr/>
        <a:lstStyle/>
        <a:p>
          <a:endParaRPr lang="tr-TR"/>
        </a:p>
      </dgm:t>
    </dgm:pt>
    <dgm:pt modelId="{0C4BCF0E-CBB4-41A0-959D-1E37E02C9002}" type="pres">
      <dgm:prSet presAssocID="{3D713BF0-1EA2-4269-8CE5-7918323DB8ED}" presName="rootComposite" presStyleCnt="0"/>
      <dgm:spPr/>
      <dgm:t>
        <a:bodyPr/>
        <a:lstStyle/>
        <a:p>
          <a:endParaRPr lang="tr-TR"/>
        </a:p>
      </dgm:t>
    </dgm:pt>
    <dgm:pt modelId="{011F8F21-5E58-4513-B299-20D47C8C0147}" type="pres">
      <dgm:prSet presAssocID="{3D713BF0-1EA2-4269-8CE5-7918323DB8ED}" presName="rootText" presStyleLbl="node2" presStyleIdx="2" presStyleCnt="3">
        <dgm:presLayoutVars>
          <dgm:chPref val="3"/>
        </dgm:presLayoutVars>
      </dgm:prSet>
      <dgm:spPr/>
      <dgm:t>
        <a:bodyPr/>
        <a:lstStyle/>
        <a:p>
          <a:endParaRPr lang="tr-TR"/>
        </a:p>
      </dgm:t>
    </dgm:pt>
    <dgm:pt modelId="{E853E83F-DE3A-41E7-B1A0-973CC0D476C0}" type="pres">
      <dgm:prSet presAssocID="{3D713BF0-1EA2-4269-8CE5-7918323DB8ED}" presName="rootConnector" presStyleLbl="node2" presStyleIdx="2" presStyleCnt="3"/>
      <dgm:spPr/>
      <dgm:t>
        <a:bodyPr/>
        <a:lstStyle/>
        <a:p>
          <a:endParaRPr lang="tr-TR"/>
        </a:p>
      </dgm:t>
    </dgm:pt>
    <dgm:pt modelId="{2852FB2E-FD40-4808-BB5F-3336B955C9D8}" type="pres">
      <dgm:prSet presAssocID="{3D713BF0-1EA2-4269-8CE5-7918323DB8ED}" presName="hierChild4" presStyleCnt="0"/>
      <dgm:spPr/>
      <dgm:t>
        <a:bodyPr/>
        <a:lstStyle/>
        <a:p>
          <a:endParaRPr lang="tr-TR"/>
        </a:p>
      </dgm:t>
    </dgm:pt>
    <dgm:pt modelId="{3A5A4F89-FD28-42C3-9E58-82EAA23C9684}" type="pres">
      <dgm:prSet presAssocID="{3D713BF0-1EA2-4269-8CE5-7918323DB8ED}" presName="hierChild5" presStyleCnt="0"/>
      <dgm:spPr/>
      <dgm:t>
        <a:bodyPr/>
        <a:lstStyle/>
        <a:p>
          <a:endParaRPr lang="tr-TR"/>
        </a:p>
      </dgm:t>
    </dgm:pt>
    <dgm:pt modelId="{391D035C-38C2-4046-AD86-1D416C660745}" type="pres">
      <dgm:prSet presAssocID="{4187E802-D23F-40D8-A661-3390873C0817}" presName="hierChild3" presStyleCnt="0"/>
      <dgm:spPr/>
      <dgm:t>
        <a:bodyPr/>
        <a:lstStyle/>
        <a:p>
          <a:endParaRPr lang="tr-TR"/>
        </a:p>
      </dgm:t>
    </dgm:pt>
  </dgm:ptLst>
  <dgm:cxnLst>
    <dgm:cxn modelId="{A2211689-4956-4A92-A95E-F14FFC1B9E46}" srcId="{4187E802-D23F-40D8-A661-3390873C0817}" destId="{36C94B3A-8A51-45B1-BFAC-885F0DF1A685}" srcOrd="1" destOrd="0" parTransId="{86DC39E4-9B42-4236-A0F3-D0BA3ACEBD8F}" sibTransId="{339450E5-BC62-40D1-AB94-3B234AD208F4}"/>
    <dgm:cxn modelId="{1A33EC89-9A97-426A-8D7D-6FDB4D6FC5B8}" srcId="{BC25DC95-0827-45D7-B219-6AC497CB60C3}" destId="{4187E802-D23F-40D8-A661-3390873C0817}" srcOrd="0" destOrd="0" parTransId="{609BA192-1C90-4BFD-A794-8BAF4CDC0EDA}" sibTransId="{C9EB6E0D-1254-4459-B388-DFD49FBF26AF}"/>
    <dgm:cxn modelId="{5AB392DB-06DE-4804-AA81-D2E62632B774}" type="presOf" srcId="{E1DBCC95-9C0B-4C24-A426-EDA8F3317454}" destId="{EEC224B6-2162-493C-8099-7761B80F7BF6}" srcOrd="0" destOrd="0" presId="urn:microsoft.com/office/officeart/2005/8/layout/orgChart1"/>
    <dgm:cxn modelId="{3275024B-40F1-4708-B461-7176E617C9CC}" srcId="{4187E802-D23F-40D8-A661-3390873C0817}" destId="{3D713BF0-1EA2-4269-8CE5-7918323DB8ED}" srcOrd="2" destOrd="0" parTransId="{0882A834-6E9D-4673-A009-B9440DAE1F7B}" sibTransId="{F489A6CD-3DFD-4CB3-8CF7-E51149226805}"/>
    <dgm:cxn modelId="{62230365-2531-4C8E-9290-8CB6A094198B}" type="presOf" srcId="{4187E802-D23F-40D8-A661-3390873C0817}" destId="{52F67DF9-FD5D-427C-B0D3-5FE0A54EC5B7}" srcOrd="0" destOrd="0" presId="urn:microsoft.com/office/officeart/2005/8/layout/orgChart1"/>
    <dgm:cxn modelId="{B4617284-2E1F-4637-9CCA-F60C27F30843}" type="presOf" srcId="{ADF76B2B-70F4-4B24-A8D1-E9F3AB04F203}" destId="{16179DF6-E698-44DE-95B3-2A61EB8A3DC4}" srcOrd="0" destOrd="0" presId="urn:microsoft.com/office/officeart/2005/8/layout/orgChart1"/>
    <dgm:cxn modelId="{DA9790C4-41AD-4F22-AE0F-845A1A8BB6B8}" type="presOf" srcId="{86DC39E4-9B42-4236-A0F3-D0BA3ACEBD8F}" destId="{88D36825-86BC-43C9-9D7A-D9E441ACACA8}" srcOrd="0" destOrd="0" presId="urn:microsoft.com/office/officeart/2005/8/layout/orgChart1"/>
    <dgm:cxn modelId="{01265121-7811-4EF9-AD4D-5B3CBDB6FD9C}" type="presOf" srcId="{0882A834-6E9D-4673-A009-B9440DAE1F7B}" destId="{CBA750F6-22D0-458F-9DBA-663029447A2B}" srcOrd="0" destOrd="0" presId="urn:microsoft.com/office/officeart/2005/8/layout/orgChart1"/>
    <dgm:cxn modelId="{D2550851-4C43-4839-93F2-AFAAF533FD80}" type="presOf" srcId="{3D713BF0-1EA2-4269-8CE5-7918323DB8ED}" destId="{011F8F21-5E58-4513-B299-20D47C8C0147}" srcOrd="0" destOrd="0" presId="urn:microsoft.com/office/officeart/2005/8/layout/orgChart1"/>
    <dgm:cxn modelId="{49E2CF4A-6677-45FE-8329-648C8F707EBB}" type="presOf" srcId="{BC25DC95-0827-45D7-B219-6AC497CB60C3}" destId="{05E9711B-E51B-4F94-A415-430909F3AD17}" srcOrd="0" destOrd="0" presId="urn:microsoft.com/office/officeart/2005/8/layout/orgChart1"/>
    <dgm:cxn modelId="{5231B1EC-B723-4E1B-9924-72DBCE9DB390}" type="presOf" srcId="{4187E802-D23F-40D8-A661-3390873C0817}" destId="{EF31726F-EADA-4A8F-9C6C-E92840407B97}" srcOrd="1" destOrd="0" presId="urn:microsoft.com/office/officeart/2005/8/layout/orgChart1"/>
    <dgm:cxn modelId="{319FDAB6-9906-4BA0-B2C1-F33FAE8FA91F}" type="presOf" srcId="{36C94B3A-8A51-45B1-BFAC-885F0DF1A685}" destId="{A2887A4E-70F5-4C2E-8A02-39F9F5E5C478}" srcOrd="0" destOrd="0" presId="urn:microsoft.com/office/officeart/2005/8/layout/orgChart1"/>
    <dgm:cxn modelId="{5FC0D66E-A194-4F46-9E0B-56519B562125}" type="presOf" srcId="{36C94B3A-8A51-45B1-BFAC-885F0DF1A685}" destId="{FF514709-ABE7-4CEE-91E1-1728725111E1}" srcOrd="1" destOrd="0" presId="urn:microsoft.com/office/officeart/2005/8/layout/orgChart1"/>
    <dgm:cxn modelId="{810B3539-89D0-4840-BE1C-8D6E0BFEE30C}" type="presOf" srcId="{3D713BF0-1EA2-4269-8CE5-7918323DB8ED}" destId="{E853E83F-DE3A-41E7-B1A0-973CC0D476C0}" srcOrd="1" destOrd="0" presId="urn:microsoft.com/office/officeart/2005/8/layout/orgChart1"/>
    <dgm:cxn modelId="{677FD053-5D1B-412C-84F0-E58D2397EFBF}" srcId="{4187E802-D23F-40D8-A661-3390873C0817}" destId="{E1DBCC95-9C0B-4C24-A426-EDA8F3317454}" srcOrd="0" destOrd="0" parTransId="{ADF76B2B-70F4-4B24-A8D1-E9F3AB04F203}" sibTransId="{6F8735A3-CE9A-43EF-B211-6B1BB0926C11}"/>
    <dgm:cxn modelId="{8AC8DA88-55F1-4470-BE20-821E1863B945}" type="presOf" srcId="{E1DBCC95-9C0B-4C24-A426-EDA8F3317454}" destId="{E133860B-1E0C-4B78-9FCC-E91FE8489DB8}" srcOrd="1" destOrd="0" presId="urn:microsoft.com/office/officeart/2005/8/layout/orgChart1"/>
    <dgm:cxn modelId="{B1D4E8D1-BEF0-4E66-9CF5-2AC0C55650D5}" type="presParOf" srcId="{05E9711B-E51B-4F94-A415-430909F3AD17}" destId="{18D9DCE6-66C8-41D1-BA1E-33350C5A7B05}" srcOrd="0" destOrd="0" presId="urn:microsoft.com/office/officeart/2005/8/layout/orgChart1"/>
    <dgm:cxn modelId="{1FB49779-DBB6-4BD3-86D3-5A93B3393616}" type="presParOf" srcId="{18D9DCE6-66C8-41D1-BA1E-33350C5A7B05}" destId="{A00D32D7-DC6B-421F-817C-7FB04AC06ADB}" srcOrd="0" destOrd="0" presId="urn:microsoft.com/office/officeart/2005/8/layout/orgChart1"/>
    <dgm:cxn modelId="{E2AF05DC-C333-46C9-BE8B-8FA487B617C4}" type="presParOf" srcId="{A00D32D7-DC6B-421F-817C-7FB04AC06ADB}" destId="{52F67DF9-FD5D-427C-B0D3-5FE0A54EC5B7}" srcOrd="0" destOrd="0" presId="urn:microsoft.com/office/officeart/2005/8/layout/orgChart1"/>
    <dgm:cxn modelId="{CB1B9FE7-A598-4A19-95C2-5FD8F68A908B}" type="presParOf" srcId="{A00D32D7-DC6B-421F-817C-7FB04AC06ADB}" destId="{EF31726F-EADA-4A8F-9C6C-E92840407B97}" srcOrd="1" destOrd="0" presId="urn:microsoft.com/office/officeart/2005/8/layout/orgChart1"/>
    <dgm:cxn modelId="{B6254269-A1D2-409A-B978-B8C91FD10A3C}" type="presParOf" srcId="{18D9DCE6-66C8-41D1-BA1E-33350C5A7B05}" destId="{D5358F3B-8389-40E9-8036-B38E568A8EB5}" srcOrd="1" destOrd="0" presId="urn:microsoft.com/office/officeart/2005/8/layout/orgChart1"/>
    <dgm:cxn modelId="{FD61F4FF-1F98-4C37-9C60-3CF4B18AC33D}" type="presParOf" srcId="{D5358F3B-8389-40E9-8036-B38E568A8EB5}" destId="{16179DF6-E698-44DE-95B3-2A61EB8A3DC4}" srcOrd="0" destOrd="0" presId="urn:microsoft.com/office/officeart/2005/8/layout/orgChart1"/>
    <dgm:cxn modelId="{6D493D3B-5D19-4E37-9122-2B5CCA6B5C10}" type="presParOf" srcId="{D5358F3B-8389-40E9-8036-B38E568A8EB5}" destId="{94830ADA-1F29-4BBE-AC0B-50F4BF524B34}" srcOrd="1" destOrd="0" presId="urn:microsoft.com/office/officeart/2005/8/layout/orgChart1"/>
    <dgm:cxn modelId="{85FA0C96-A714-4653-B01D-3106FBEC54B2}" type="presParOf" srcId="{94830ADA-1F29-4BBE-AC0B-50F4BF524B34}" destId="{B9F1B364-4482-4B77-A4B9-D9944D0F6FB3}" srcOrd="0" destOrd="0" presId="urn:microsoft.com/office/officeart/2005/8/layout/orgChart1"/>
    <dgm:cxn modelId="{47070F15-ADD1-4D75-BCEF-E204C9371FBB}" type="presParOf" srcId="{B9F1B364-4482-4B77-A4B9-D9944D0F6FB3}" destId="{EEC224B6-2162-493C-8099-7761B80F7BF6}" srcOrd="0" destOrd="0" presId="urn:microsoft.com/office/officeart/2005/8/layout/orgChart1"/>
    <dgm:cxn modelId="{0C048FC5-E82D-437F-9319-886BD21CEB33}" type="presParOf" srcId="{B9F1B364-4482-4B77-A4B9-D9944D0F6FB3}" destId="{E133860B-1E0C-4B78-9FCC-E91FE8489DB8}" srcOrd="1" destOrd="0" presId="urn:microsoft.com/office/officeart/2005/8/layout/orgChart1"/>
    <dgm:cxn modelId="{1BB27996-4F1F-4044-A6FA-D54952684342}" type="presParOf" srcId="{94830ADA-1F29-4BBE-AC0B-50F4BF524B34}" destId="{D859C936-77C7-4710-893C-785A072B3A7D}" srcOrd="1" destOrd="0" presId="urn:microsoft.com/office/officeart/2005/8/layout/orgChart1"/>
    <dgm:cxn modelId="{21829A93-82ED-455A-AC9C-D3C1FE5DA6F2}" type="presParOf" srcId="{94830ADA-1F29-4BBE-AC0B-50F4BF524B34}" destId="{1D03CFEE-F6E8-4EFC-918B-FC400BB63839}" srcOrd="2" destOrd="0" presId="urn:microsoft.com/office/officeart/2005/8/layout/orgChart1"/>
    <dgm:cxn modelId="{CCF64562-4BA3-4140-B4FD-8275A3D14356}" type="presParOf" srcId="{D5358F3B-8389-40E9-8036-B38E568A8EB5}" destId="{88D36825-86BC-43C9-9D7A-D9E441ACACA8}" srcOrd="2" destOrd="0" presId="urn:microsoft.com/office/officeart/2005/8/layout/orgChart1"/>
    <dgm:cxn modelId="{306002DE-71FD-4A15-809D-A97B69EEF3A4}" type="presParOf" srcId="{D5358F3B-8389-40E9-8036-B38E568A8EB5}" destId="{0ED4C476-54A6-43F6-886A-2556DF4B59FC}" srcOrd="3" destOrd="0" presId="urn:microsoft.com/office/officeart/2005/8/layout/orgChart1"/>
    <dgm:cxn modelId="{E51B4B13-EEEE-4222-92E6-DAAE8144A521}" type="presParOf" srcId="{0ED4C476-54A6-43F6-886A-2556DF4B59FC}" destId="{F33B4F17-0C74-4256-8645-E9736536C0E6}" srcOrd="0" destOrd="0" presId="urn:microsoft.com/office/officeart/2005/8/layout/orgChart1"/>
    <dgm:cxn modelId="{1E45DB8C-C1FC-41B5-8C2F-1ACC4CA44F3D}" type="presParOf" srcId="{F33B4F17-0C74-4256-8645-E9736536C0E6}" destId="{A2887A4E-70F5-4C2E-8A02-39F9F5E5C478}" srcOrd="0" destOrd="0" presId="urn:microsoft.com/office/officeart/2005/8/layout/orgChart1"/>
    <dgm:cxn modelId="{E9D5E6D2-758D-4D15-861F-D6A257E827CB}" type="presParOf" srcId="{F33B4F17-0C74-4256-8645-E9736536C0E6}" destId="{FF514709-ABE7-4CEE-91E1-1728725111E1}" srcOrd="1" destOrd="0" presId="urn:microsoft.com/office/officeart/2005/8/layout/orgChart1"/>
    <dgm:cxn modelId="{A9805956-AC65-44F7-AD7F-7BD8B97B8191}" type="presParOf" srcId="{0ED4C476-54A6-43F6-886A-2556DF4B59FC}" destId="{41311F83-0ABF-4A40-8189-67D8C2DF12B8}" srcOrd="1" destOrd="0" presId="urn:microsoft.com/office/officeart/2005/8/layout/orgChart1"/>
    <dgm:cxn modelId="{3BFF2885-21A4-45AC-9C5B-D4368B03590E}" type="presParOf" srcId="{0ED4C476-54A6-43F6-886A-2556DF4B59FC}" destId="{4D78F333-10D2-48DF-9AA2-F458831340A5}" srcOrd="2" destOrd="0" presId="urn:microsoft.com/office/officeart/2005/8/layout/orgChart1"/>
    <dgm:cxn modelId="{7A4BD82E-BE38-4A0C-8ECA-311C8B0282CD}" type="presParOf" srcId="{D5358F3B-8389-40E9-8036-B38E568A8EB5}" destId="{CBA750F6-22D0-458F-9DBA-663029447A2B}" srcOrd="4" destOrd="0" presId="urn:microsoft.com/office/officeart/2005/8/layout/orgChart1"/>
    <dgm:cxn modelId="{A2279448-B35B-439F-AFAA-BC0A0106FBF6}" type="presParOf" srcId="{D5358F3B-8389-40E9-8036-B38E568A8EB5}" destId="{4390D42F-C0D9-407C-90D9-EEFA08D91743}" srcOrd="5" destOrd="0" presId="urn:microsoft.com/office/officeart/2005/8/layout/orgChart1"/>
    <dgm:cxn modelId="{8B0EB654-ADFD-448F-929F-B4C216C7BD68}" type="presParOf" srcId="{4390D42F-C0D9-407C-90D9-EEFA08D91743}" destId="{0C4BCF0E-CBB4-41A0-959D-1E37E02C9002}" srcOrd="0" destOrd="0" presId="urn:microsoft.com/office/officeart/2005/8/layout/orgChart1"/>
    <dgm:cxn modelId="{4CBBDF42-5FE4-4754-A4FB-C76E22F8E10D}" type="presParOf" srcId="{0C4BCF0E-CBB4-41A0-959D-1E37E02C9002}" destId="{011F8F21-5E58-4513-B299-20D47C8C0147}" srcOrd="0" destOrd="0" presId="urn:microsoft.com/office/officeart/2005/8/layout/orgChart1"/>
    <dgm:cxn modelId="{2CD7C40D-C94B-4D15-AD8F-E52635F2AFB6}" type="presParOf" srcId="{0C4BCF0E-CBB4-41A0-959D-1E37E02C9002}" destId="{E853E83F-DE3A-41E7-B1A0-973CC0D476C0}" srcOrd="1" destOrd="0" presId="urn:microsoft.com/office/officeart/2005/8/layout/orgChart1"/>
    <dgm:cxn modelId="{FADAC38B-F4F7-4B39-8043-0D1065CA4FC9}" type="presParOf" srcId="{4390D42F-C0D9-407C-90D9-EEFA08D91743}" destId="{2852FB2E-FD40-4808-BB5F-3336B955C9D8}" srcOrd="1" destOrd="0" presId="urn:microsoft.com/office/officeart/2005/8/layout/orgChart1"/>
    <dgm:cxn modelId="{849297D8-C375-4890-8B54-112B860A55E6}" type="presParOf" srcId="{4390D42F-C0D9-407C-90D9-EEFA08D91743}" destId="{3A5A4F89-FD28-42C3-9E58-82EAA23C9684}" srcOrd="2" destOrd="0" presId="urn:microsoft.com/office/officeart/2005/8/layout/orgChart1"/>
    <dgm:cxn modelId="{66C77012-4FBB-4F65-92D9-91F07460BE24}" type="presParOf" srcId="{18D9DCE6-66C8-41D1-BA1E-33350C5A7B05}" destId="{391D035C-38C2-4046-AD86-1D416C66074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DF0E7C-C272-438D-BE5C-0468EBA8896F}"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tr-TR"/>
        </a:p>
      </dgm:t>
    </dgm:pt>
    <dgm:pt modelId="{B4A3F791-FF3D-420D-ADB2-8305FBE71FA5}">
      <dgm:prSet phldrT="[Metin]" custT="1"/>
      <dgm:spPr>
        <a:xfrm>
          <a:off x="5459" y="2381154"/>
          <a:ext cx="2277058" cy="1138529"/>
        </a:xfrm>
        <a:prstGeom prst="rect">
          <a:avLst/>
        </a:prstGeom>
        <a:gradFill rotWithShape="0">
          <a:gsLst>
            <a:gs pos="0">
              <a:srgbClr val="0F6FC6">
                <a:hueOff val="0"/>
                <a:satOff val="0"/>
                <a:lumOff val="0"/>
                <a:alphaOff val="0"/>
                <a:tint val="94000"/>
                <a:satMod val="103000"/>
                <a:lumMod val="102000"/>
              </a:srgbClr>
            </a:gs>
            <a:gs pos="50000">
              <a:srgbClr val="0F6FC6">
                <a:hueOff val="0"/>
                <a:satOff val="0"/>
                <a:lumOff val="0"/>
                <a:alphaOff val="0"/>
                <a:shade val="100000"/>
                <a:satMod val="110000"/>
                <a:lumMod val="100000"/>
              </a:srgbClr>
            </a:gs>
            <a:gs pos="100000">
              <a:srgbClr val="0F6FC6">
                <a:hueOff val="0"/>
                <a:satOff val="0"/>
                <a:lumOff val="0"/>
                <a:alphaOff val="0"/>
                <a:shade val="78000"/>
                <a:satMod val="120000"/>
                <a:lumMod val="99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tr-TR" sz="2400" b="1" dirty="0" smtClean="0">
              <a:solidFill>
                <a:sysClr val="window" lastClr="FFFFFF"/>
              </a:solidFill>
              <a:latin typeface="Franklin Gothic Book"/>
              <a:ea typeface="+mn-ea"/>
              <a:cs typeface="+mn-cs"/>
            </a:rPr>
            <a:t>Ölçme Yapan Kişi</a:t>
          </a:r>
          <a:endParaRPr lang="tr-TR" sz="2400" b="1" dirty="0">
            <a:solidFill>
              <a:sysClr val="window" lastClr="FFFFFF"/>
            </a:solidFill>
            <a:latin typeface="Franklin Gothic Book"/>
            <a:ea typeface="+mn-ea"/>
            <a:cs typeface="+mn-cs"/>
          </a:endParaRPr>
        </a:p>
      </dgm:t>
    </dgm:pt>
    <dgm:pt modelId="{94AD9783-607E-4AF8-AF3B-79C43277B1EB}" type="parTrans" cxnId="{8A3CA560-3FAA-41BB-8597-D6458B977E1C}">
      <dgm:prSet/>
      <dgm:spPr>
        <a:xfrm>
          <a:off x="1143988" y="1902971"/>
          <a:ext cx="4132861" cy="478182"/>
        </a:xfrm>
        <a:custGeom>
          <a:avLst/>
          <a:gdLst/>
          <a:ahLst/>
          <a:cxnLst/>
          <a:rect l="0" t="0" r="0" b="0"/>
          <a:pathLst>
            <a:path>
              <a:moveTo>
                <a:pt x="4132861" y="0"/>
              </a:moveTo>
              <a:lnTo>
                <a:pt x="4132861" y="239091"/>
              </a:lnTo>
              <a:lnTo>
                <a:pt x="0" y="239091"/>
              </a:lnTo>
              <a:lnTo>
                <a:pt x="0" y="478182"/>
              </a:lnTo>
            </a:path>
          </a:pathLst>
        </a:custGeom>
        <a:noFill/>
        <a:ln w="34925" cap="flat" cmpd="sng" algn="in">
          <a:solidFill>
            <a:srgbClr val="0F6FC6">
              <a:shade val="6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2800"/>
        </a:p>
      </dgm:t>
    </dgm:pt>
    <dgm:pt modelId="{CADED9A3-200D-41A6-A502-F6684ECC3FDD}" type="sibTrans" cxnId="{8A3CA560-3FAA-41BB-8597-D6458B977E1C}">
      <dgm:prSet/>
      <dgm:spPr/>
      <dgm:t>
        <a:bodyPr/>
        <a:lstStyle/>
        <a:p>
          <a:endParaRPr lang="tr-TR" sz="2800"/>
        </a:p>
      </dgm:t>
    </dgm:pt>
    <dgm:pt modelId="{E864DB3F-7B58-4AD9-A9EE-B169900CB838}">
      <dgm:prSet phldrT="[Metin]" custT="1"/>
      <dgm:spPr>
        <a:xfrm>
          <a:off x="8271182" y="2381154"/>
          <a:ext cx="2277058" cy="1138529"/>
        </a:xfrm>
        <a:prstGeom prst="rect">
          <a:avLst/>
        </a:prstGeom>
        <a:gradFill rotWithShape="0">
          <a:gsLst>
            <a:gs pos="0">
              <a:srgbClr val="0F6FC6">
                <a:hueOff val="0"/>
                <a:satOff val="0"/>
                <a:lumOff val="0"/>
                <a:alphaOff val="0"/>
                <a:tint val="94000"/>
                <a:satMod val="103000"/>
                <a:lumMod val="102000"/>
              </a:srgbClr>
            </a:gs>
            <a:gs pos="50000">
              <a:srgbClr val="0F6FC6">
                <a:hueOff val="0"/>
                <a:satOff val="0"/>
                <a:lumOff val="0"/>
                <a:alphaOff val="0"/>
                <a:shade val="100000"/>
                <a:satMod val="110000"/>
                <a:lumMod val="100000"/>
              </a:srgbClr>
            </a:gs>
            <a:gs pos="100000">
              <a:srgbClr val="0F6FC6">
                <a:hueOff val="0"/>
                <a:satOff val="0"/>
                <a:lumOff val="0"/>
                <a:alphaOff val="0"/>
                <a:shade val="78000"/>
                <a:satMod val="120000"/>
                <a:lumMod val="99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tr-TR" sz="2400" b="1" dirty="0" smtClean="0">
              <a:solidFill>
                <a:sysClr val="window" lastClr="FFFFFF"/>
              </a:solidFill>
              <a:latin typeface="Franklin Gothic Book"/>
              <a:ea typeface="+mn-ea"/>
              <a:cs typeface="+mn-cs"/>
            </a:rPr>
            <a:t>Ölçme Ortamı</a:t>
          </a:r>
          <a:endParaRPr lang="tr-TR" sz="2400" b="1" dirty="0">
            <a:solidFill>
              <a:sysClr val="window" lastClr="FFFFFF"/>
            </a:solidFill>
            <a:latin typeface="Franklin Gothic Book"/>
            <a:ea typeface="+mn-ea"/>
            <a:cs typeface="+mn-cs"/>
          </a:endParaRPr>
        </a:p>
      </dgm:t>
    </dgm:pt>
    <dgm:pt modelId="{A56ED7A2-23ED-4527-86D1-B9F62A5FBC0E}" type="parTrans" cxnId="{95443918-61D6-425C-9E78-CA981B670C8C}">
      <dgm:prSet/>
      <dgm:spPr>
        <a:xfrm>
          <a:off x="5276850" y="1902971"/>
          <a:ext cx="4132861" cy="478182"/>
        </a:xfrm>
        <a:custGeom>
          <a:avLst/>
          <a:gdLst/>
          <a:ahLst/>
          <a:cxnLst/>
          <a:rect l="0" t="0" r="0" b="0"/>
          <a:pathLst>
            <a:path>
              <a:moveTo>
                <a:pt x="0" y="0"/>
              </a:moveTo>
              <a:lnTo>
                <a:pt x="0" y="239091"/>
              </a:lnTo>
              <a:lnTo>
                <a:pt x="4132861" y="239091"/>
              </a:lnTo>
              <a:lnTo>
                <a:pt x="4132861" y="478182"/>
              </a:lnTo>
            </a:path>
          </a:pathLst>
        </a:custGeom>
        <a:noFill/>
        <a:ln w="34925" cap="flat" cmpd="sng" algn="in">
          <a:solidFill>
            <a:srgbClr val="0F6FC6">
              <a:shade val="6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2800"/>
        </a:p>
      </dgm:t>
    </dgm:pt>
    <dgm:pt modelId="{8DEAAD9D-11ED-4C72-B3DE-D1ACD70CBB27}" type="sibTrans" cxnId="{95443918-61D6-425C-9E78-CA981B670C8C}">
      <dgm:prSet/>
      <dgm:spPr/>
      <dgm:t>
        <a:bodyPr/>
        <a:lstStyle/>
        <a:p>
          <a:endParaRPr lang="tr-TR" sz="2800"/>
        </a:p>
      </dgm:t>
    </dgm:pt>
    <dgm:pt modelId="{052E6B03-44A1-4023-BADB-4AD254C68A60}">
      <dgm:prSet phldrT="[Metin]" custT="1"/>
      <dgm:spPr>
        <a:xfrm>
          <a:off x="5515941" y="2381154"/>
          <a:ext cx="2277058" cy="1138529"/>
        </a:xfrm>
        <a:prstGeom prst="rect">
          <a:avLst/>
        </a:prstGeom>
        <a:gradFill rotWithShape="0">
          <a:gsLst>
            <a:gs pos="0">
              <a:srgbClr val="0F6FC6">
                <a:hueOff val="0"/>
                <a:satOff val="0"/>
                <a:lumOff val="0"/>
                <a:alphaOff val="0"/>
                <a:tint val="94000"/>
                <a:satMod val="103000"/>
                <a:lumMod val="102000"/>
              </a:srgbClr>
            </a:gs>
            <a:gs pos="50000">
              <a:srgbClr val="0F6FC6">
                <a:hueOff val="0"/>
                <a:satOff val="0"/>
                <a:lumOff val="0"/>
                <a:alphaOff val="0"/>
                <a:shade val="100000"/>
                <a:satMod val="110000"/>
                <a:lumMod val="100000"/>
              </a:srgbClr>
            </a:gs>
            <a:gs pos="100000">
              <a:srgbClr val="0F6FC6">
                <a:hueOff val="0"/>
                <a:satOff val="0"/>
                <a:lumOff val="0"/>
                <a:alphaOff val="0"/>
                <a:shade val="78000"/>
                <a:satMod val="120000"/>
                <a:lumMod val="99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tr-TR" sz="2400" b="1" dirty="0" smtClean="0">
              <a:solidFill>
                <a:sysClr val="window" lastClr="FFFFFF"/>
              </a:solidFill>
              <a:latin typeface="Franklin Gothic Book"/>
              <a:ea typeface="+mn-ea"/>
              <a:cs typeface="+mn-cs"/>
            </a:rPr>
            <a:t>Ölçülen Birey ve Özellikleri</a:t>
          </a:r>
          <a:endParaRPr lang="tr-TR" sz="2400" b="1" dirty="0">
            <a:solidFill>
              <a:sysClr val="window" lastClr="FFFFFF"/>
            </a:solidFill>
            <a:latin typeface="Franklin Gothic Book"/>
            <a:ea typeface="+mn-ea"/>
            <a:cs typeface="+mn-cs"/>
          </a:endParaRPr>
        </a:p>
      </dgm:t>
    </dgm:pt>
    <dgm:pt modelId="{84A12BEC-07B2-4BD7-A930-52723B6967C8}">
      <dgm:prSet custT="1"/>
      <dgm:spPr>
        <a:xfrm>
          <a:off x="2760700" y="2381154"/>
          <a:ext cx="2277058" cy="1138529"/>
        </a:xfrm>
        <a:prstGeom prst="rect">
          <a:avLst/>
        </a:prstGeom>
        <a:gradFill rotWithShape="0">
          <a:gsLst>
            <a:gs pos="0">
              <a:srgbClr val="0F6FC6">
                <a:hueOff val="0"/>
                <a:satOff val="0"/>
                <a:lumOff val="0"/>
                <a:alphaOff val="0"/>
                <a:tint val="94000"/>
                <a:satMod val="103000"/>
                <a:lumMod val="102000"/>
              </a:srgbClr>
            </a:gs>
            <a:gs pos="50000">
              <a:srgbClr val="0F6FC6">
                <a:hueOff val="0"/>
                <a:satOff val="0"/>
                <a:lumOff val="0"/>
                <a:alphaOff val="0"/>
                <a:shade val="100000"/>
                <a:satMod val="110000"/>
                <a:lumMod val="100000"/>
              </a:srgbClr>
            </a:gs>
            <a:gs pos="100000">
              <a:srgbClr val="0F6FC6">
                <a:hueOff val="0"/>
                <a:satOff val="0"/>
                <a:lumOff val="0"/>
                <a:alphaOff val="0"/>
                <a:shade val="78000"/>
                <a:satMod val="120000"/>
                <a:lumMod val="99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tr-TR" sz="2400" b="1" dirty="0" smtClean="0">
              <a:solidFill>
                <a:sysClr val="window" lastClr="FFFFFF"/>
              </a:solidFill>
              <a:latin typeface="Franklin Gothic Book"/>
              <a:ea typeface="+mn-ea"/>
              <a:cs typeface="+mn-cs"/>
            </a:rPr>
            <a:t>Ölçme Aracı</a:t>
          </a:r>
          <a:endParaRPr lang="tr-TR" sz="2400" b="1" dirty="0">
            <a:solidFill>
              <a:sysClr val="window" lastClr="FFFFFF"/>
            </a:solidFill>
            <a:latin typeface="Franklin Gothic Book"/>
            <a:ea typeface="+mn-ea"/>
            <a:cs typeface="+mn-cs"/>
          </a:endParaRPr>
        </a:p>
      </dgm:t>
    </dgm:pt>
    <dgm:pt modelId="{6A239BD5-73CF-4909-B576-F29EF835DE7B}">
      <dgm:prSet phldrT="[Metin]" custT="1"/>
      <dgm:spPr>
        <a:xfrm>
          <a:off x="2057077" y="117279"/>
          <a:ext cx="6439544" cy="1785692"/>
        </a:xfrm>
        <a:prstGeom prst="rect">
          <a:avLst/>
        </a:prstGeom>
        <a:gradFill rotWithShape="0">
          <a:gsLst>
            <a:gs pos="0">
              <a:srgbClr val="0F6FC6">
                <a:hueOff val="0"/>
                <a:satOff val="0"/>
                <a:lumOff val="0"/>
                <a:alphaOff val="0"/>
                <a:tint val="94000"/>
                <a:satMod val="103000"/>
                <a:lumMod val="102000"/>
              </a:srgbClr>
            </a:gs>
            <a:gs pos="50000">
              <a:srgbClr val="0F6FC6">
                <a:hueOff val="0"/>
                <a:satOff val="0"/>
                <a:lumOff val="0"/>
                <a:alphaOff val="0"/>
                <a:shade val="100000"/>
                <a:satMod val="110000"/>
                <a:lumMod val="100000"/>
              </a:srgbClr>
            </a:gs>
            <a:gs pos="100000">
              <a:srgbClr val="0F6FC6">
                <a:hueOff val="0"/>
                <a:satOff val="0"/>
                <a:lumOff val="0"/>
                <a:alphaOff val="0"/>
                <a:shade val="78000"/>
                <a:satMod val="120000"/>
                <a:lumMod val="99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tr-TR" sz="2800" b="1" dirty="0" smtClean="0">
              <a:solidFill>
                <a:sysClr val="window" lastClr="FFFFFF"/>
              </a:solidFill>
              <a:latin typeface="Franklin Gothic Book"/>
              <a:ea typeface="+mn-ea"/>
              <a:cs typeface="+mn-cs"/>
            </a:rPr>
            <a:t>BAZI HATA KAYNAKLARI</a:t>
          </a:r>
          <a:endParaRPr lang="tr-TR" sz="2800" b="1" dirty="0">
            <a:solidFill>
              <a:sysClr val="window" lastClr="FFFFFF"/>
            </a:solidFill>
            <a:latin typeface="Franklin Gothic Book"/>
            <a:ea typeface="+mn-ea"/>
            <a:cs typeface="+mn-cs"/>
          </a:endParaRPr>
        </a:p>
      </dgm:t>
    </dgm:pt>
    <dgm:pt modelId="{BE61A738-2421-4FFC-BC32-F6D4536F98F0}" type="sibTrans" cxnId="{5E31B134-1704-4325-90A5-6426D20AC76B}">
      <dgm:prSet/>
      <dgm:spPr/>
      <dgm:t>
        <a:bodyPr/>
        <a:lstStyle/>
        <a:p>
          <a:endParaRPr lang="tr-TR" sz="2800"/>
        </a:p>
      </dgm:t>
    </dgm:pt>
    <dgm:pt modelId="{55377588-2D6E-402C-9785-66E7401643F4}" type="parTrans" cxnId="{5E31B134-1704-4325-90A5-6426D20AC76B}">
      <dgm:prSet/>
      <dgm:spPr/>
      <dgm:t>
        <a:bodyPr/>
        <a:lstStyle/>
        <a:p>
          <a:endParaRPr lang="tr-TR" sz="2800"/>
        </a:p>
      </dgm:t>
    </dgm:pt>
    <dgm:pt modelId="{C870388A-0647-4EBF-BB6D-36A518D1E003}" type="sibTrans" cxnId="{2A81B58E-2B83-4B3C-A923-E95826ADAB43}">
      <dgm:prSet/>
      <dgm:spPr/>
      <dgm:t>
        <a:bodyPr/>
        <a:lstStyle/>
        <a:p>
          <a:endParaRPr lang="tr-TR" sz="2800"/>
        </a:p>
      </dgm:t>
    </dgm:pt>
    <dgm:pt modelId="{F1B04360-725F-49F9-AB6A-592E5A5FE220}" type="parTrans" cxnId="{2A81B58E-2B83-4B3C-A923-E95826ADAB43}">
      <dgm:prSet/>
      <dgm:spPr>
        <a:xfrm>
          <a:off x="5276850" y="1902971"/>
          <a:ext cx="1377620" cy="478182"/>
        </a:xfrm>
        <a:custGeom>
          <a:avLst/>
          <a:gdLst/>
          <a:ahLst/>
          <a:cxnLst/>
          <a:rect l="0" t="0" r="0" b="0"/>
          <a:pathLst>
            <a:path>
              <a:moveTo>
                <a:pt x="0" y="0"/>
              </a:moveTo>
              <a:lnTo>
                <a:pt x="0" y="239091"/>
              </a:lnTo>
              <a:lnTo>
                <a:pt x="1377620" y="239091"/>
              </a:lnTo>
              <a:lnTo>
                <a:pt x="1377620" y="478182"/>
              </a:lnTo>
            </a:path>
          </a:pathLst>
        </a:custGeom>
        <a:noFill/>
        <a:ln w="34925" cap="flat" cmpd="sng" algn="in">
          <a:solidFill>
            <a:srgbClr val="0F6FC6">
              <a:shade val="6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2800"/>
        </a:p>
      </dgm:t>
    </dgm:pt>
    <dgm:pt modelId="{18E3D7F7-553D-4C09-B20F-9A8C7E56E39C}" type="sibTrans" cxnId="{DB896BCB-D70D-487A-9F16-850EE45A82D3}">
      <dgm:prSet/>
      <dgm:spPr/>
      <dgm:t>
        <a:bodyPr/>
        <a:lstStyle/>
        <a:p>
          <a:endParaRPr lang="tr-TR" sz="2800"/>
        </a:p>
      </dgm:t>
    </dgm:pt>
    <dgm:pt modelId="{38836705-6558-4E6E-8961-6C17E44EED6A}" type="parTrans" cxnId="{DB896BCB-D70D-487A-9F16-850EE45A82D3}">
      <dgm:prSet/>
      <dgm:spPr>
        <a:xfrm>
          <a:off x="3899229" y="1902971"/>
          <a:ext cx="1377620" cy="478182"/>
        </a:xfrm>
        <a:custGeom>
          <a:avLst/>
          <a:gdLst/>
          <a:ahLst/>
          <a:cxnLst/>
          <a:rect l="0" t="0" r="0" b="0"/>
          <a:pathLst>
            <a:path>
              <a:moveTo>
                <a:pt x="1377620" y="0"/>
              </a:moveTo>
              <a:lnTo>
                <a:pt x="1377620" y="239091"/>
              </a:lnTo>
              <a:lnTo>
                <a:pt x="0" y="239091"/>
              </a:lnTo>
              <a:lnTo>
                <a:pt x="0" y="478182"/>
              </a:lnTo>
            </a:path>
          </a:pathLst>
        </a:custGeom>
        <a:noFill/>
        <a:ln w="34925" cap="flat" cmpd="sng" algn="in">
          <a:solidFill>
            <a:srgbClr val="0F6FC6">
              <a:shade val="6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2800"/>
        </a:p>
      </dgm:t>
    </dgm:pt>
    <dgm:pt modelId="{9BEA29B3-330E-4458-A590-06B07104E299}" type="pres">
      <dgm:prSet presAssocID="{E8DF0E7C-C272-438D-BE5C-0468EBA8896F}" presName="hierChild1" presStyleCnt="0">
        <dgm:presLayoutVars>
          <dgm:orgChart val="1"/>
          <dgm:chPref val="1"/>
          <dgm:dir/>
          <dgm:animOne val="branch"/>
          <dgm:animLvl val="lvl"/>
          <dgm:resizeHandles/>
        </dgm:presLayoutVars>
      </dgm:prSet>
      <dgm:spPr/>
      <dgm:t>
        <a:bodyPr/>
        <a:lstStyle/>
        <a:p>
          <a:endParaRPr lang="tr-TR"/>
        </a:p>
      </dgm:t>
    </dgm:pt>
    <dgm:pt modelId="{4ABDFFC1-445A-4A83-B2B6-EFC74F9D3154}" type="pres">
      <dgm:prSet presAssocID="{6A239BD5-73CF-4909-B576-F29EF835DE7B}" presName="hierRoot1" presStyleCnt="0">
        <dgm:presLayoutVars>
          <dgm:hierBranch val="init"/>
        </dgm:presLayoutVars>
      </dgm:prSet>
      <dgm:spPr/>
      <dgm:t>
        <a:bodyPr/>
        <a:lstStyle/>
        <a:p>
          <a:endParaRPr lang="tr-TR"/>
        </a:p>
      </dgm:t>
    </dgm:pt>
    <dgm:pt modelId="{57DE2471-E1C1-46A6-8B6D-EEEC683A8976}" type="pres">
      <dgm:prSet presAssocID="{6A239BD5-73CF-4909-B576-F29EF835DE7B}" presName="rootComposite1" presStyleCnt="0"/>
      <dgm:spPr/>
      <dgm:t>
        <a:bodyPr/>
        <a:lstStyle/>
        <a:p>
          <a:endParaRPr lang="tr-TR"/>
        </a:p>
      </dgm:t>
    </dgm:pt>
    <dgm:pt modelId="{A202BB01-9A79-4680-98D1-4F33FE8B0B57}" type="pres">
      <dgm:prSet presAssocID="{6A239BD5-73CF-4909-B576-F29EF835DE7B}" presName="rootText1" presStyleLbl="node0" presStyleIdx="0" presStyleCnt="1" custScaleX="282801" custScaleY="156842">
        <dgm:presLayoutVars>
          <dgm:chPref val="3"/>
        </dgm:presLayoutVars>
      </dgm:prSet>
      <dgm:spPr/>
      <dgm:t>
        <a:bodyPr/>
        <a:lstStyle/>
        <a:p>
          <a:endParaRPr lang="tr-TR"/>
        </a:p>
      </dgm:t>
    </dgm:pt>
    <dgm:pt modelId="{7A348A65-4831-4839-A762-5CD6D5012640}" type="pres">
      <dgm:prSet presAssocID="{6A239BD5-73CF-4909-B576-F29EF835DE7B}" presName="rootConnector1" presStyleLbl="node1" presStyleIdx="0" presStyleCnt="0"/>
      <dgm:spPr/>
      <dgm:t>
        <a:bodyPr/>
        <a:lstStyle/>
        <a:p>
          <a:endParaRPr lang="tr-TR"/>
        </a:p>
      </dgm:t>
    </dgm:pt>
    <dgm:pt modelId="{AA3E8A40-A8FD-4B33-89FE-015BCCBBE54D}" type="pres">
      <dgm:prSet presAssocID="{6A239BD5-73CF-4909-B576-F29EF835DE7B}" presName="hierChild2" presStyleCnt="0"/>
      <dgm:spPr/>
      <dgm:t>
        <a:bodyPr/>
        <a:lstStyle/>
        <a:p>
          <a:endParaRPr lang="tr-TR"/>
        </a:p>
      </dgm:t>
    </dgm:pt>
    <dgm:pt modelId="{0C77EC17-37F1-4B27-8000-D6F0DA13855C}" type="pres">
      <dgm:prSet presAssocID="{94AD9783-607E-4AF8-AF3B-79C43277B1EB}" presName="Name37" presStyleLbl="parChTrans1D2" presStyleIdx="0" presStyleCnt="4"/>
      <dgm:spPr/>
      <dgm:t>
        <a:bodyPr/>
        <a:lstStyle/>
        <a:p>
          <a:endParaRPr lang="tr-TR"/>
        </a:p>
      </dgm:t>
    </dgm:pt>
    <dgm:pt modelId="{D519AE5B-4D91-4604-B94C-090C806E4804}" type="pres">
      <dgm:prSet presAssocID="{B4A3F791-FF3D-420D-ADB2-8305FBE71FA5}" presName="hierRoot2" presStyleCnt="0">
        <dgm:presLayoutVars>
          <dgm:hierBranch val="init"/>
        </dgm:presLayoutVars>
      </dgm:prSet>
      <dgm:spPr/>
      <dgm:t>
        <a:bodyPr/>
        <a:lstStyle/>
        <a:p>
          <a:endParaRPr lang="tr-TR"/>
        </a:p>
      </dgm:t>
    </dgm:pt>
    <dgm:pt modelId="{C4C236D5-A1DA-4D75-9AF0-A917923C0C13}" type="pres">
      <dgm:prSet presAssocID="{B4A3F791-FF3D-420D-ADB2-8305FBE71FA5}" presName="rootComposite" presStyleCnt="0"/>
      <dgm:spPr/>
      <dgm:t>
        <a:bodyPr/>
        <a:lstStyle/>
        <a:p>
          <a:endParaRPr lang="tr-TR"/>
        </a:p>
      </dgm:t>
    </dgm:pt>
    <dgm:pt modelId="{73A59DC7-4F4C-4186-B61B-B58D0A779A4C}" type="pres">
      <dgm:prSet presAssocID="{B4A3F791-FF3D-420D-ADB2-8305FBE71FA5}" presName="rootText" presStyleLbl="node2" presStyleIdx="0" presStyleCnt="4">
        <dgm:presLayoutVars>
          <dgm:chPref val="3"/>
        </dgm:presLayoutVars>
      </dgm:prSet>
      <dgm:spPr/>
      <dgm:t>
        <a:bodyPr/>
        <a:lstStyle/>
        <a:p>
          <a:endParaRPr lang="tr-TR"/>
        </a:p>
      </dgm:t>
    </dgm:pt>
    <dgm:pt modelId="{E6927396-040F-44EF-930C-B6BE7AD1CEC4}" type="pres">
      <dgm:prSet presAssocID="{B4A3F791-FF3D-420D-ADB2-8305FBE71FA5}" presName="rootConnector" presStyleLbl="node2" presStyleIdx="0" presStyleCnt="4"/>
      <dgm:spPr/>
      <dgm:t>
        <a:bodyPr/>
        <a:lstStyle/>
        <a:p>
          <a:endParaRPr lang="tr-TR"/>
        </a:p>
      </dgm:t>
    </dgm:pt>
    <dgm:pt modelId="{D3A147F2-7D7E-4806-A1EE-808302D5B8F1}" type="pres">
      <dgm:prSet presAssocID="{B4A3F791-FF3D-420D-ADB2-8305FBE71FA5}" presName="hierChild4" presStyleCnt="0"/>
      <dgm:spPr/>
      <dgm:t>
        <a:bodyPr/>
        <a:lstStyle/>
        <a:p>
          <a:endParaRPr lang="tr-TR"/>
        </a:p>
      </dgm:t>
    </dgm:pt>
    <dgm:pt modelId="{3BAD4CE4-7522-4660-8B48-28D56FB192E3}" type="pres">
      <dgm:prSet presAssocID="{B4A3F791-FF3D-420D-ADB2-8305FBE71FA5}" presName="hierChild5" presStyleCnt="0"/>
      <dgm:spPr/>
      <dgm:t>
        <a:bodyPr/>
        <a:lstStyle/>
        <a:p>
          <a:endParaRPr lang="tr-TR"/>
        </a:p>
      </dgm:t>
    </dgm:pt>
    <dgm:pt modelId="{B888EE04-3930-477E-BF5A-A332A5D57BB4}" type="pres">
      <dgm:prSet presAssocID="{38836705-6558-4E6E-8961-6C17E44EED6A}" presName="Name37" presStyleLbl="parChTrans1D2" presStyleIdx="1" presStyleCnt="4"/>
      <dgm:spPr/>
      <dgm:t>
        <a:bodyPr/>
        <a:lstStyle/>
        <a:p>
          <a:endParaRPr lang="tr-TR"/>
        </a:p>
      </dgm:t>
    </dgm:pt>
    <dgm:pt modelId="{25D52227-E305-4014-A2BC-AB507B4C7694}" type="pres">
      <dgm:prSet presAssocID="{84A12BEC-07B2-4BD7-A930-52723B6967C8}" presName="hierRoot2" presStyleCnt="0">
        <dgm:presLayoutVars>
          <dgm:hierBranch val="init"/>
        </dgm:presLayoutVars>
      </dgm:prSet>
      <dgm:spPr/>
      <dgm:t>
        <a:bodyPr/>
        <a:lstStyle/>
        <a:p>
          <a:endParaRPr lang="tr-TR"/>
        </a:p>
      </dgm:t>
    </dgm:pt>
    <dgm:pt modelId="{E3CB6CAD-2B6B-43ED-86AE-74FBAA31370B}" type="pres">
      <dgm:prSet presAssocID="{84A12BEC-07B2-4BD7-A930-52723B6967C8}" presName="rootComposite" presStyleCnt="0"/>
      <dgm:spPr/>
      <dgm:t>
        <a:bodyPr/>
        <a:lstStyle/>
        <a:p>
          <a:endParaRPr lang="tr-TR"/>
        </a:p>
      </dgm:t>
    </dgm:pt>
    <dgm:pt modelId="{CFBEA120-0F06-40B6-9297-606F94672862}" type="pres">
      <dgm:prSet presAssocID="{84A12BEC-07B2-4BD7-A930-52723B6967C8}" presName="rootText" presStyleLbl="node2" presStyleIdx="1" presStyleCnt="4">
        <dgm:presLayoutVars>
          <dgm:chPref val="3"/>
        </dgm:presLayoutVars>
      </dgm:prSet>
      <dgm:spPr/>
      <dgm:t>
        <a:bodyPr/>
        <a:lstStyle/>
        <a:p>
          <a:endParaRPr lang="tr-TR"/>
        </a:p>
      </dgm:t>
    </dgm:pt>
    <dgm:pt modelId="{0BDBA474-8A94-4AB5-A248-B9FF69CADDCD}" type="pres">
      <dgm:prSet presAssocID="{84A12BEC-07B2-4BD7-A930-52723B6967C8}" presName="rootConnector" presStyleLbl="node2" presStyleIdx="1" presStyleCnt="4"/>
      <dgm:spPr/>
      <dgm:t>
        <a:bodyPr/>
        <a:lstStyle/>
        <a:p>
          <a:endParaRPr lang="tr-TR"/>
        </a:p>
      </dgm:t>
    </dgm:pt>
    <dgm:pt modelId="{065A8771-F9A3-48FA-ACAB-362F3F761640}" type="pres">
      <dgm:prSet presAssocID="{84A12BEC-07B2-4BD7-A930-52723B6967C8}" presName="hierChild4" presStyleCnt="0"/>
      <dgm:spPr/>
      <dgm:t>
        <a:bodyPr/>
        <a:lstStyle/>
        <a:p>
          <a:endParaRPr lang="tr-TR"/>
        </a:p>
      </dgm:t>
    </dgm:pt>
    <dgm:pt modelId="{839835C1-C4A2-4716-8DCD-33460EF63D81}" type="pres">
      <dgm:prSet presAssocID="{84A12BEC-07B2-4BD7-A930-52723B6967C8}" presName="hierChild5" presStyleCnt="0"/>
      <dgm:spPr/>
      <dgm:t>
        <a:bodyPr/>
        <a:lstStyle/>
        <a:p>
          <a:endParaRPr lang="tr-TR"/>
        </a:p>
      </dgm:t>
    </dgm:pt>
    <dgm:pt modelId="{15EBFF19-0048-4AF8-A894-F76C0BDA3877}" type="pres">
      <dgm:prSet presAssocID="{F1B04360-725F-49F9-AB6A-592E5A5FE220}" presName="Name37" presStyleLbl="parChTrans1D2" presStyleIdx="2" presStyleCnt="4"/>
      <dgm:spPr/>
      <dgm:t>
        <a:bodyPr/>
        <a:lstStyle/>
        <a:p>
          <a:endParaRPr lang="tr-TR"/>
        </a:p>
      </dgm:t>
    </dgm:pt>
    <dgm:pt modelId="{51007B3D-5C87-4C8B-BF34-88A509F59426}" type="pres">
      <dgm:prSet presAssocID="{052E6B03-44A1-4023-BADB-4AD254C68A60}" presName="hierRoot2" presStyleCnt="0">
        <dgm:presLayoutVars>
          <dgm:hierBranch val="init"/>
        </dgm:presLayoutVars>
      </dgm:prSet>
      <dgm:spPr/>
      <dgm:t>
        <a:bodyPr/>
        <a:lstStyle/>
        <a:p>
          <a:endParaRPr lang="tr-TR"/>
        </a:p>
      </dgm:t>
    </dgm:pt>
    <dgm:pt modelId="{DCFDC670-F5FD-4E1B-901E-D592CC198A40}" type="pres">
      <dgm:prSet presAssocID="{052E6B03-44A1-4023-BADB-4AD254C68A60}" presName="rootComposite" presStyleCnt="0"/>
      <dgm:spPr/>
      <dgm:t>
        <a:bodyPr/>
        <a:lstStyle/>
        <a:p>
          <a:endParaRPr lang="tr-TR"/>
        </a:p>
      </dgm:t>
    </dgm:pt>
    <dgm:pt modelId="{5BC9AAEE-2848-46B1-A411-F5768A3A53D5}" type="pres">
      <dgm:prSet presAssocID="{052E6B03-44A1-4023-BADB-4AD254C68A60}" presName="rootText" presStyleLbl="node2" presStyleIdx="2" presStyleCnt="4">
        <dgm:presLayoutVars>
          <dgm:chPref val="3"/>
        </dgm:presLayoutVars>
      </dgm:prSet>
      <dgm:spPr/>
      <dgm:t>
        <a:bodyPr/>
        <a:lstStyle/>
        <a:p>
          <a:endParaRPr lang="tr-TR"/>
        </a:p>
      </dgm:t>
    </dgm:pt>
    <dgm:pt modelId="{EAE46813-8549-4D5C-A23F-A135ACE24A81}" type="pres">
      <dgm:prSet presAssocID="{052E6B03-44A1-4023-BADB-4AD254C68A60}" presName="rootConnector" presStyleLbl="node2" presStyleIdx="2" presStyleCnt="4"/>
      <dgm:spPr/>
      <dgm:t>
        <a:bodyPr/>
        <a:lstStyle/>
        <a:p>
          <a:endParaRPr lang="tr-TR"/>
        </a:p>
      </dgm:t>
    </dgm:pt>
    <dgm:pt modelId="{510DBCF1-59F9-4E61-A973-7407EE6BB42E}" type="pres">
      <dgm:prSet presAssocID="{052E6B03-44A1-4023-BADB-4AD254C68A60}" presName="hierChild4" presStyleCnt="0"/>
      <dgm:spPr/>
      <dgm:t>
        <a:bodyPr/>
        <a:lstStyle/>
        <a:p>
          <a:endParaRPr lang="tr-TR"/>
        </a:p>
      </dgm:t>
    </dgm:pt>
    <dgm:pt modelId="{CBBA54E0-67A0-400B-8429-ADB521F82FCA}" type="pres">
      <dgm:prSet presAssocID="{052E6B03-44A1-4023-BADB-4AD254C68A60}" presName="hierChild5" presStyleCnt="0"/>
      <dgm:spPr/>
      <dgm:t>
        <a:bodyPr/>
        <a:lstStyle/>
        <a:p>
          <a:endParaRPr lang="tr-TR"/>
        </a:p>
      </dgm:t>
    </dgm:pt>
    <dgm:pt modelId="{00A1DCB7-8CFB-4C16-87B5-CBC39AFB38E5}" type="pres">
      <dgm:prSet presAssocID="{A56ED7A2-23ED-4527-86D1-B9F62A5FBC0E}" presName="Name37" presStyleLbl="parChTrans1D2" presStyleIdx="3" presStyleCnt="4"/>
      <dgm:spPr/>
      <dgm:t>
        <a:bodyPr/>
        <a:lstStyle/>
        <a:p>
          <a:endParaRPr lang="tr-TR"/>
        </a:p>
      </dgm:t>
    </dgm:pt>
    <dgm:pt modelId="{66DFDCF4-9BFC-4D75-AACB-48B68AB55CD1}" type="pres">
      <dgm:prSet presAssocID="{E864DB3F-7B58-4AD9-A9EE-B169900CB838}" presName="hierRoot2" presStyleCnt="0">
        <dgm:presLayoutVars>
          <dgm:hierBranch val="init"/>
        </dgm:presLayoutVars>
      </dgm:prSet>
      <dgm:spPr/>
      <dgm:t>
        <a:bodyPr/>
        <a:lstStyle/>
        <a:p>
          <a:endParaRPr lang="tr-TR"/>
        </a:p>
      </dgm:t>
    </dgm:pt>
    <dgm:pt modelId="{3E40F314-CA87-4D0B-8DDB-A2E49F53FC5A}" type="pres">
      <dgm:prSet presAssocID="{E864DB3F-7B58-4AD9-A9EE-B169900CB838}" presName="rootComposite" presStyleCnt="0"/>
      <dgm:spPr/>
      <dgm:t>
        <a:bodyPr/>
        <a:lstStyle/>
        <a:p>
          <a:endParaRPr lang="tr-TR"/>
        </a:p>
      </dgm:t>
    </dgm:pt>
    <dgm:pt modelId="{343309D6-3D25-48B4-82F6-0519FF9D2F43}" type="pres">
      <dgm:prSet presAssocID="{E864DB3F-7B58-4AD9-A9EE-B169900CB838}" presName="rootText" presStyleLbl="node2" presStyleIdx="3" presStyleCnt="4">
        <dgm:presLayoutVars>
          <dgm:chPref val="3"/>
        </dgm:presLayoutVars>
      </dgm:prSet>
      <dgm:spPr/>
      <dgm:t>
        <a:bodyPr/>
        <a:lstStyle/>
        <a:p>
          <a:endParaRPr lang="tr-TR"/>
        </a:p>
      </dgm:t>
    </dgm:pt>
    <dgm:pt modelId="{38680254-1F1B-4977-BC25-86418B480BBF}" type="pres">
      <dgm:prSet presAssocID="{E864DB3F-7B58-4AD9-A9EE-B169900CB838}" presName="rootConnector" presStyleLbl="node2" presStyleIdx="3" presStyleCnt="4"/>
      <dgm:spPr/>
      <dgm:t>
        <a:bodyPr/>
        <a:lstStyle/>
        <a:p>
          <a:endParaRPr lang="tr-TR"/>
        </a:p>
      </dgm:t>
    </dgm:pt>
    <dgm:pt modelId="{B5713814-0556-4DBA-8AEB-4221432420F1}" type="pres">
      <dgm:prSet presAssocID="{E864DB3F-7B58-4AD9-A9EE-B169900CB838}" presName="hierChild4" presStyleCnt="0"/>
      <dgm:spPr/>
      <dgm:t>
        <a:bodyPr/>
        <a:lstStyle/>
        <a:p>
          <a:endParaRPr lang="tr-TR"/>
        </a:p>
      </dgm:t>
    </dgm:pt>
    <dgm:pt modelId="{4F8BF08F-762A-4E92-92BF-F24536999EFE}" type="pres">
      <dgm:prSet presAssocID="{E864DB3F-7B58-4AD9-A9EE-B169900CB838}" presName="hierChild5" presStyleCnt="0"/>
      <dgm:spPr/>
      <dgm:t>
        <a:bodyPr/>
        <a:lstStyle/>
        <a:p>
          <a:endParaRPr lang="tr-TR"/>
        </a:p>
      </dgm:t>
    </dgm:pt>
    <dgm:pt modelId="{779EB979-7A98-4F8D-A632-CFF98F988CA0}" type="pres">
      <dgm:prSet presAssocID="{6A239BD5-73CF-4909-B576-F29EF835DE7B}" presName="hierChild3" presStyleCnt="0"/>
      <dgm:spPr/>
      <dgm:t>
        <a:bodyPr/>
        <a:lstStyle/>
        <a:p>
          <a:endParaRPr lang="tr-TR"/>
        </a:p>
      </dgm:t>
    </dgm:pt>
  </dgm:ptLst>
  <dgm:cxnLst>
    <dgm:cxn modelId="{CCFCA2FF-9230-4AA4-8C20-D0D5DC8F4421}" type="presOf" srcId="{052E6B03-44A1-4023-BADB-4AD254C68A60}" destId="{5BC9AAEE-2848-46B1-A411-F5768A3A53D5}" srcOrd="0" destOrd="0" presId="urn:microsoft.com/office/officeart/2005/8/layout/orgChart1"/>
    <dgm:cxn modelId="{63A938DB-48B6-4C1B-8335-10F1A4AD3EFA}" type="presOf" srcId="{6A239BD5-73CF-4909-B576-F29EF835DE7B}" destId="{A202BB01-9A79-4680-98D1-4F33FE8B0B57}" srcOrd="0" destOrd="0" presId="urn:microsoft.com/office/officeart/2005/8/layout/orgChart1"/>
    <dgm:cxn modelId="{8109449C-9B83-4BA9-B65A-43C60A60584F}" type="presOf" srcId="{B4A3F791-FF3D-420D-ADB2-8305FBE71FA5}" destId="{73A59DC7-4F4C-4186-B61B-B58D0A779A4C}" srcOrd="0" destOrd="0" presId="urn:microsoft.com/office/officeart/2005/8/layout/orgChart1"/>
    <dgm:cxn modelId="{DB896BCB-D70D-487A-9F16-850EE45A82D3}" srcId="{6A239BD5-73CF-4909-B576-F29EF835DE7B}" destId="{84A12BEC-07B2-4BD7-A930-52723B6967C8}" srcOrd="1" destOrd="0" parTransId="{38836705-6558-4E6E-8961-6C17E44EED6A}" sibTransId="{18E3D7F7-553D-4C09-B20F-9A8C7E56E39C}"/>
    <dgm:cxn modelId="{2A81B58E-2B83-4B3C-A923-E95826ADAB43}" srcId="{6A239BD5-73CF-4909-B576-F29EF835DE7B}" destId="{052E6B03-44A1-4023-BADB-4AD254C68A60}" srcOrd="2" destOrd="0" parTransId="{F1B04360-725F-49F9-AB6A-592E5A5FE220}" sibTransId="{C870388A-0647-4EBF-BB6D-36A518D1E003}"/>
    <dgm:cxn modelId="{0E1545EB-2E72-4326-96C1-30F79619D69E}" type="presOf" srcId="{E864DB3F-7B58-4AD9-A9EE-B169900CB838}" destId="{343309D6-3D25-48B4-82F6-0519FF9D2F43}" srcOrd="0" destOrd="0" presId="urn:microsoft.com/office/officeart/2005/8/layout/orgChart1"/>
    <dgm:cxn modelId="{95443918-61D6-425C-9E78-CA981B670C8C}" srcId="{6A239BD5-73CF-4909-B576-F29EF835DE7B}" destId="{E864DB3F-7B58-4AD9-A9EE-B169900CB838}" srcOrd="3" destOrd="0" parTransId="{A56ED7A2-23ED-4527-86D1-B9F62A5FBC0E}" sibTransId="{8DEAAD9D-11ED-4C72-B3DE-D1ACD70CBB27}"/>
    <dgm:cxn modelId="{83C639B9-3E15-4DDB-A878-0E84B98437B3}" type="presOf" srcId="{E864DB3F-7B58-4AD9-A9EE-B169900CB838}" destId="{38680254-1F1B-4977-BC25-86418B480BBF}" srcOrd="1" destOrd="0" presId="urn:microsoft.com/office/officeart/2005/8/layout/orgChart1"/>
    <dgm:cxn modelId="{F3BB6045-0A2F-4F39-B605-24CCDE71A362}" type="presOf" srcId="{B4A3F791-FF3D-420D-ADB2-8305FBE71FA5}" destId="{E6927396-040F-44EF-930C-B6BE7AD1CEC4}" srcOrd="1" destOrd="0" presId="urn:microsoft.com/office/officeart/2005/8/layout/orgChart1"/>
    <dgm:cxn modelId="{8A3CA560-3FAA-41BB-8597-D6458B977E1C}" srcId="{6A239BD5-73CF-4909-B576-F29EF835DE7B}" destId="{B4A3F791-FF3D-420D-ADB2-8305FBE71FA5}" srcOrd="0" destOrd="0" parTransId="{94AD9783-607E-4AF8-AF3B-79C43277B1EB}" sibTransId="{CADED9A3-200D-41A6-A502-F6684ECC3FDD}"/>
    <dgm:cxn modelId="{FC2DCFFE-31D9-4933-B0A8-7098102A0EA9}" type="presOf" srcId="{A56ED7A2-23ED-4527-86D1-B9F62A5FBC0E}" destId="{00A1DCB7-8CFB-4C16-87B5-CBC39AFB38E5}" srcOrd="0" destOrd="0" presId="urn:microsoft.com/office/officeart/2005/8/layout/orgChart1"/>
    <dgm:cxn modelId="{7911EA67-E364-4B0F-9E97-2102A8FE5845}" type="presOf" srcId="{38836705-6558-4E6E-8961-6C17E44EED6A}" destId="{B888EE04-3930-477E-BF5A-A332A5D57BB4}" srcOrd="0" destOrd="0" presId="urn:microsoft.com/office/officeart/2005/8/layout/orgChart1"/>
    <dgm:cxn modelId="{26EF2FDF-E083-4FC9-A66B-F068CB8B945A}" type="presOf" srcId="{6A239BD5-73CF-4909-B576-F29EF835DE7B}" destId="{7A348A65-4831-4839-A762-5CD6D5012640}" srcOrd="1" destOrd="0" presId="urn:microsoft.com/office/officeart/2005/8/layout/orgChart1"/>
    <dgm:cxn modelId="{36B1CB56-F75B-4424-BE32-198B4BA650E9}" type="presOf" srcId="{84A12BEC-07B2-4BD7-A930-52723B6967C8}" destId="{CFBEA120-0F06-40B6-9297-606F94672862}" srcOrd="0" destOrd="0" presId="urn:microsoft.com/office/officeart/2005/8/layout/orgChart1"/>
    <dgm:cxn modelId="{02CF33F7-A79C-4A85-A8FC-023AAFDDD93C}" type="presOf" srcId="{E8DF0E7C-C272-438D-BE5C-0468EBA8896F}" destId="{9BEA29B3-330E-4458-A590-06B07104E299}" srcOrd="0" destOrd="0" presId="urn:microsoft.com/office/officeart/2005/8/layout/orgChart1"/>
    <dgm:cxn modelId="{5E31B134-1704-4325-90A5-6426D20AC76B}" srcId="{E8DF0E7C-C272-438D-BE5C-0468EBA8896F}" destId="{6A239BD5-73CF-4909-B576-F29EF835DE7B}" srcOrd="0" destOrd="0" parTransId="{55377588-2D6E-402C-9785-66E7401643F4}" sibTransId="{BE61A738-2421-4FFC-BC32-F6D4536F98F0}"/>
    <dgm:cxn modelId="{5EAB56C4-1537-4867-A1E4-39F70C2B24D2}" type="presOf" srcId="{F1B04360-725F-49F9-AB6A-592E5A5FE220}" destId="{15EBFF19-0048-4AF8-A894-F76C0BDA3877}" srcOrd="0" destOrd="0" presId="urn:microsoft.com/office/officeart/2005/8/layout/orgChart1"/>
    <dgm:cxn modelId="{00DCA221-3BFF-460F-B08B-1B2096478902}" type="presOf" srcId="{052E6B03-44A1-4023-BADB-4AD254C68A60}" destId="{EAE46813-8549-4D5C-A23F-A135ACE24A81}" srcOrd="1" destOrd="0" presId="urn:microsoft.com/office/officeart/2005/8/layout/orgChart1"/>
    <dgm:cxn modelId="{3B73B3AD-4479-4204-8333-05117C9FA3DD}" type="presOf" srcId="{94AD9783-607E-4AF8-AF3B-79C43277B1EB}" destId="{0C77EC17-37F1-4B27-8000-D6F0DA13855C}" srcOrd="0" destOrd="0" presId="urn:microsoft.com/office/officeart/2005/8/layout/orgChart1"/>
    <dgm:cxn modelId="{42132657-0F86-44EC-99D1-14ADA74B572A}" type="presOf" srcId="{84A12BEC-07B2-4BD7-A930-52723B6967C8}" destId="{0BDBA474-8A94-4AB5-A248-B9FF69CADDCD}" srcOrd="1" destOrd="0" presId="urn:microsoft.com/office/officeart/2005/8/layout/orgChart1"/>
    <dgm:cxn modelId="{97F2C706-9783-4976-870A-E6AD0C29E804}" type="presParOf" srcId="{9BEA29B3-330E-4458-A590-06B07104E299}" destId="{4ABDFFC1-445A-4A83-B2B6-EFC74F9D3154}" srcOrd="0" destOrd="0" presId="urn:microsoft.com/office/officeart/2005/8/layout/orgChart1"/>
    <dgm:cxn modelId="{9EFCCC0E-A4B0-4812-8F64-38A15F8763D3}" type="presParOf" srcId="{4ABDFFC1-445A-4A83-B2B6-EFC74F9D3154}" destId="{57DE2471-E1C1-46A6-8B6D-EEEC683A8976}" srcOrd="0" destOrd="0" presId="urn:microsoft.com/office/officeart/2005/8/layout/orgChart1"/>
    <dgm:cxn modelId="{83A38179-BD10-45A9-9262-D82DF76D4B02}" type="presParOf" srcId="{57DE2471-E1C1-46A6-8B6D-EEEC683A8976}" destId="{A202BB01-9A79-4680-98D1-4F33FE8B0B57}" srcOrd="0" destOrd="0" presId="urn:microsoft.com/office/officeart/2005/8/layout/orgChart1"/>
    <dgm:cxn modelId="{46E4474B-0C12-4799-8FAB-27562CF4F95C}" type="presParOf" srcId="{57DE2471-E1C1-46A6-8B6D-EEEC683A8976}" destId="{7A348A65-4831-4839-A762-5CD6D5012640}" srcOrd="1" destOrd="0" presId="urn:microsoft.com/office/officeart/2005/8/layout/orgChart1"/>
    <dgm:cxn modelId="{186E65CF-450C-4C9C-B567-A95E0D949446}" type="presParOf" srcId="{4ABDFFC1-445A-4A83-B2B6-EFC74F9D3154}" destId="{AA3E8A40-A8FD-4B33-89FE-015BCCBBE54D}" srcOrd="1" destOrd="0" presId="urn:microsoft.com/office/officeart/2005/8/layout/orgChart1"/>
    <dgm:cxn modelId="{8F0812E4-2046-4DBB-A634-7F50310C6265}" type="presParOf" srcId="{AA3E8A40-A8FD-4B33-89FE-015BCCBBE54D}" destId="{0C77EC17-37F1-4B27-8000-D6F0DA13855C}" srcOrd="0" destOrd="0" presId="urn:microsoft.com/office/officeart/2005/8/layout/orgChart1"/>
    <dgm:cxn modelId="{6DEB6A56-2B58-4FF3-9016-30A051A39D29}" type="presParOf" srcId="{AA3E8A40-A8FD-4B33-89FE-015BCCBBE54D}" destId="{D519AE5B-4D91-4604-B94C-090C806E4804}" srcOrd="1" destOrd="0" presId="urn:microsoft.com/office/officeart/2005/8/layout/orgChart1"/>
    <dgm:cxn modelId="{5D3B6C01-FD26-4BF4-A46F-91D3D6BB8F53}" type="presParOf" srcId="{D519AE5B-4D91-4604-B94C-090C806E4804}" destId="{C4C236D5-A1DA-4D75-9AF0-A917923C0C13}" srcOrd="0" destOrd="0" presId="urn:microsoft.com/office/officeart/2005/8/layout/orgChart1"/>
    <dgm:cxn modelId="{A6DD84FC-DD56-44F2-A7C6-23B6583CB800}" type="presParOf" srcId="{C4C236D5-A1DA-4D75-9AF0-A917923C0C13}" destId="{73A59DC7-4F4C-4186-B61B-B58D0A779A4C}" srcOrd="0" destOrd="0" presId="urn:microsoft.com/office/officeart/2005/8/layout/orgChart1"/>
    <dgm:cxn modelId="{6F2E01BE-887C-49CA-A462-AF2A0FD4D653}" type="presParOf" srcId="{C4C236D5-A1DA-4D75-9AF0-A917923C0C13}" destId="{E6927396-040F-44EF-930C-B6BE7AD1CEC4}" srcOrd="1" destOrd="0" presId="urn:microsoft.com/office/officeart/2005/8/layout/orgChart1"/>
    <dgm:cxn modelId="{99DDA08F-EA3E-4747-9E69-FEFD76D8E0B4}" type="presParOf" srcId="{D519AE5B-4D91-4604-B94C-090C806E4804}" destId="{D3A147F2-7D7E-4806-A1EE-808302D5B8F1}" srcOrd="1" destOrd="0" presId="urn:microsoft.com/office/officeart/2005/8/layout/orgChart1"/>
    <dgm:cxn modelId="{43405309-312F-43A9-BF2F-E93243677B7D}" type="presParOf" srcId="{D519AE5B-4D91-4604-B94C-090C806E4804}" destId="{3BAD4CE4-7522-4660-8B48-28D56FB192E3}" srcOrd="2" destOrd="0" presId="urn:microsoft.com/office/officeart/2005/8/layout/orgChart1"/>
    <dgm:cxn modelId="{542FF06D-D50F-4628-931E-A20B35318A68}" type="presParOf" srcId="{AA3E8A40-A8FD-4B33-89FE-015BCCBBE54D}" destId="{B888EE04-3930-477E-BF5A-A332A5D57BB4}" srcOrd="2" destOrd="0" presId="urn:microsoft.com/office/officeart/2005/8/layout/orgChart1"/>
    <dgm:cxn modelId="{C958B5C1-DD9B-4773-A3E4-0579398DF177}" type="presParOf" srcId="{AA3E8A40-A8FD-4B33-89FE-015BCCBBE54D}" destId="{25D52227-E305-4014-A2BC-AB507B4C7694}" srcOrd="3" destOrd="0" presId="urn:microsoft.com/office/officeart/2005/8/layout/orgChart1"/>
    <dgm:cxn modelId="{DF61C549-EC79-42F8-AEE7-E0517463184B}" type="presParOf" srcId="{25D52227-E305-4014-A2BC-AB507B4C7694}" destId="{E3CB6CAD-2B6B-43ED-86AE-74FBAA31370B}" srcOrd="0" destOrd="0" presId="urn:microsoft.com/office/officeart/2005/8/layout/orgChart1"/>
    <dgm:cxn modelId="{0AA0593E-369F-4E34-A8AC-3B229654051C}" type="presParOf" srcId="{E3CB6CAD-2B6B-43ED-86AE-74FBAA31370B}" destId="{CFBEA120-0F06-40B6-9297-606F94672862}" srcOrd="0" destOrd="0" presId="urn:microsoft.com/office/officeart/2005/8/layout/orgChart1"/>
    <dgm:cxn modelId="{7DCCF5ED-B7F9-4763-89FB-E78BC07ED7CF}" type="presParOf" srcId="{E3CB6CAD-2B6B-43ED-86AE-74FBAA31370B}" destId="{0BDBA474-8A94-4AB5-A248-B9FF69CADDCD}" srcOrd="1" destOrd="0" presId="urn:microsoft.com/office/officeart/2005/8/layout/orgChart1"/>
    <dgm:cxn modelId="{DB2E06C9-9D38-4445-972D-18C5E345C169}" type="presParOf" srcId="{25D52227-E305-4014-A2BC-AB507B4C7694}" destId="{065A8771-F9A3-48FA-ACAB-362F3F761640}" srcOrd="1" destOrd="0" presId="urn:microsoft.com/office/officeart/2005/8/layout/orgChart1"/>
    <dgm:cxn modelId="{4243206F-CB50-4EB8-9F4C-595F1D398EF8}" type="presParOf" srcId="{25D52227-E305-4014-A2BC-AB507B4C7694}" destId="{839835C1-C4A2-4716-8DCD-33460EF63D81}" srcOrd="2" destOrd="0" presId="urn:microsoft.com/office/officeart/2005/8/layout/orgChart1"/>
    <dgm:cxn modelId="{FCEAF228-54E2-4EE7-8E3E-9F578A41EFDD}" type="presParOf" srcId="{AA3E8A40-A8FD-4B33-89FE-015BCCBBE54D}" destId="{15EBFF19-0048-4AF8-A894-F76C0BDA3877}" srcOrd="4" destOrd="0" presId="urn:microsoft.com/office/officeart/2005/8/layout/orgChart1"/>
    <dgm:cxn modelId="{DE6BF86A-0883-4BD2-887F-E611B44D6F04}" type="presParOf" srcId="{AA3E8A40-A8FD-4B33-89FE-015BCCBBE54D}" destId="{51007B3D-5C87-4C8B-BF34-88A509F59426}" srcOrd="5" destOrd="0" presId="urn:microsoft.com/office/officeart/2005/8/layout/orgChart1"/>
    <dgm:cxn modelId="{4F8C43DA-E9F6-41B2-AB67-5E0054838F74}" type="presParOf" srcId="{51007B3D-5C87-4C8B-BF34-88A509F59426}" destId="{DCFDC670-F5FD-4E1B-901E-D592CC198A40}" srcOrd="0" destOrd="0" presId="urn:microsoft.com/office/officeart/2005/8/layout/orgChart1"/>
    <dgm:cxn modelId="{CCF64889-C6FA-440F-B42C-13984F1E6E87}" type="presParOf" srcId="{DCFDC670-F5FD-4E1B-901E-D592CC198A40}" destId="{5BC9AAEE-2848-46B1-A411-F5768A3A53D5}" srcOrd="0" destOrd="0" presId="urn:microsoft.com/office/officeart/2005/8/layout/orgChart1"/>
    <dgm:cxn modelId="{C0D9AE53-38B3-415D-AAFE-11E7ED000F84}" type="presParOf" srcId="{DCFDC670-F5FD-4E1B-901E-D592CC198A40}" destId="{EAE46813-8549-4D5C-A23F-A135ACE24A81}" srcOrd="1" destOrd="0" presId="urn:microsoft.com/office/officeart/2005/8/layout/orgChart1"/>
    <dgm:cxn modelId="{D50A3570-38DD-4EDA-9738-7EF51794D2F4}" type="presParOf" srcId="{51007B3D-5C87-4C8B-BF34-88A509F59426}" destId="{510DBCF1-59F9-4E61-A973-7407EE6BB42E}" srcOrd="1" destOrd="0" presId="urn:microsoft.com/office/officeart/2005/8/layout/orgChart1"/>
    <dgm:cxn modelId="{B50E6249-801F-42DD-8523-61F513D42CEC}" type="presParOf" srcId="{51007B3D-5C87-4C8B-BF34-88A509F59426}" destId="{CBBA54E0-67A0-400B-8429-ADB521F82FCA}" srcOrd="2" destOrd="0" presId="urn:microsoft.com/office/officeart/2005/8/layout/orgChart1"/>
    <dgm:cxn modelId="{98BC7CA9-FC0D-4286-BF46-733C9A7C3CEF}" type="presParOf" srcId="{AA3E8A40-A8FD-4B33-89FE-015BCCBBE54D}" destId="{00A1DCB7-8CFB-4C16-87B5-CBC39AFB38E5}" srcOrd="6" destOrd="0" presId="urn:microsoft.com/office/officeart/2005/8/layout/orgChart1"/>
    <dgm:cxn modelId="{AA8CDAFA-F3A1-41C1-8A69-F425FFB53514}" type="presParOf" srcId="{AA3E8A40-A8FD-4B33-89FE-015BCCBBE54D}" destId="{66DFDCF4-9BFC-4D75-AACB-48B68AB55CD1}" srcOrd="7" destOrd="0" presId="urn:microsoft.com/office/officeart/2005/8/layout/orgChart1"/>
    <dgm:cxn modelId="{9DFEB16C-C1F3-4A2C-AD2D-0420B96BB090}" type="presParOf" srcId="{66DFDCF4-9BFC-4D75-AACB-48B68AB55CD1}" destId="{3E40F314-CA87-4D0B-8DDB-A2E49F53FC5A}" srcOrd="0" destOrd="0" presId="urn:microsoft.com/office/officeart/2005/8/layout/orgChart1"/>
    <dgm:cxn modelId="{3E0C4A67-697D-4EB7-A18D-8DB58D1A166D}" type="presParOf" srcId="{3E40F314-CA87-4D0B-8DDB-A2E49F53FC5A}" destId="{343309D6-3D25-48B4-82F6-0519FF9D2F43}" srcOrd="0" destOrd="0" presId="urn:microsoft.com/office/officeart/2005/8/layout/orgChart1"/>
    <dgm:cxn modelId="{50A6A4C8-369E-4DC6-9E28-EBF3625CB806}" type="presParOf" srcId="{3E40F314-CA87-4D0B-8DDB-A2E49F53FC5A}" destId="{38680254-1F1B-4977-BC25-86418B480BBF}" srcOrd="1" destOrd="0" presId="urn:microsoft.com/office/officeart/2005/8/layout/orgChart1"/>
    <dgm:cxn modelId="{E1084446-4D78-4772-B1B8-A2ACFED72AB3}" type="presParOf" srcId="{66DFDCF4-9BFC-4D75-AACB-48B68AB55CD1}" destId="{B5713814-0556-4DBA-8AEB-4221432420F1}" srcOrd="1" destOrd="0" presId="urn:microsoft.com/office/officeart/2005/8/layout/orgChart1"/>
    <dgm:cxn modelId="{D8532C3A-665C-43A0-B021-4872C4B0334E}" type="presParOf" srcId="{66DFDCF4-9BFC-4D75-AACB-48B68AB55CD1}" destId="{4F8BF08F-762A-4E92-92BF-F24536999EFE}" srcOrd="2" destOrd="0" presId="urn:microsoft.com/office/officeart/2005/8/layout/orgChart1"/>
    <dgm:cxn modelId="{EBDCEA40-4B05-4517-B221-DCDE24845BE7}" type="presParOf" srcId="{4ABDFFC1-445A-4A83-B2B6-EFC74F9D3154}" destId="{779EB979-7A98-4F8D-A632-CFF98F988CA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750F6-22D0-458F-9DBA-663029447A2B}">
      <dsp:nvSpPr>
        <dsp:cNvPr id="0" name=""/>
        <dsp:cNvSpPr/>
      </dsp:nvSpPr>
      <dsp:spPr>
        <a:xfrm>
          <a:off x="5276850" y="1502962"/>
          <a:ext cx="3635982" cy="631038"/>
        </a:xfrm>
        <a:custGeom>
          <a:avLst/>
          <a:gdLst/>
          <a:ahLst/>
          <a:cxnLst/>
          <a:rect l="0" t="0" r="0" b="0"/>
          <a:pathLst>
            <a:path>
              <a:moveTo>
                <a:pt x="0" y="0"/>
              </a:moveTo>
              <a:lnTo>
                <a:pt x="0" y="315519"/>
              </a:lnTo>
              <a:lnTo>
                <a:pt x="3635982" y="315519"/>
              </a:lnTo>
              <a:lnTo>
                <a:pt x="3635982" y="631038"/>
              </a:lnTo>
            </a:path>
          </a:pathLst>
        </a:custGeom>
        <a:noFill/>
        <a:ln w="34925" cap="flat" cmpd="sng" algn="in">
          <a:solidFill>
            <a:srgbClr val="0F6FC6">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8D36825-86BC-43C9-9D7A-D9E441ACACA8}">
      <dsp:nvSpPr>
        <dsp:cNvPr id="0" name=""/>
        <dsp:cNvSpPr/>
      </dsp:nvSpPr>
      <dsp:spPr>
        <a:xfrm>
          <a:off x="5231130" y="1502962"/>
          <a:ext cx="91440" cy="631038"/>
        </a:xfrm>
        <a:custGeom>
          <a:avLst/>
          <a:gdLst/>
          <a:ahLst/>
          <a:cxnLst/>
          <a:rect l="0" t="0" r="0" b="0"/>
          <a:pathLst>
            <a:path>
              <a:moveTo>
                <a:pt x="45720" y="0"/>
              </a:moveTo>
              <a:lnTo>
                <a:pt x="45720" y="631038"/>
              </a:lnTo>
            </a:path>
          </a:pathLst>
        </a:custGeom>
        <a:noFill/>
        <a:ln w="34925" cap="flat" cmpd="sng" algn="in">
          <a:solidFill>
            <a:srgbClr val="0F6FC6">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6179DF6-E698-44DE-95B3-2A61EB8A3DC4}">
      <dsp:nvSpPr>
        <dsp:cNvPr id="0" name=""/>
        <dsp:cNvSpPr/>
      </dsp:nvSpPr>
      <dsp:spPr>
        <a:xfrm>
          <a:off x="1640867" y="1502962"/>
          <a:ext cx="3635982" cy="631038"/>
        </a:xfrm>
        <a:custGeom>
          <a:avLst/>
          <a:gdLst/>
          <a:ahLst/>
          <a:cxnLst/>
          <a:rect l="0" t="0" r="0" b="0"/>
          <a:pathLst>
            <a:path>
              <a:moveTo>
                <a:pt x="3635982" y="0"/>
              </a:moveTo>
              <a:lnTo>
                <a:pt x="3635982" y="315519"/>
              </a:lnTo>
              <a:lnTo>
                <a:pt x="0" y="315519"/>
              </a:lnTo>
              <a:lnTo>
                <a:pt x="0" y="631038"/>
              </a:lnTo>
            </a:path>
          </a:pathLst>
        </a:custGeom>
        <a:noFill/>
        <a:ln w="34925" cap="flat" cmpd="sng" algn="in">
          <a:solidFill>
            <a:srgbClr val="0F6FC6">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2F67DF9-FD5D-427C-B0D3-5FE0A54EC5B7}">
      <dsp:nvSpPr>
        <dsp:cNvPr id="0" name=""/>
        <dsp:cNvSpPr/>
      </dsp:nvSpPr>
      <dsp:spPr>
        <a:xfrm>
          <a:off x="2972763" y="490"/>
          <a:ext cx="4608172" cy="1502472"/>
        </a:xfrm>
        <a:prstGeom prst="rect">
          <a:avLst/>
        </a:prstGeom>
        <a:solidFill>
          <a:srgbClr val="9F645F"/>
        </a:solidFill>
        <a:ln w="34925" cap="flat" cmpd="sng" algn="in">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b="1" kern="1200" spc="10" baseline="0" dirty="0" smtClean="0">
              <a:solidFill>
                <a:sysClr val="window" lastClr="FFFFFF"/>
              </a:solidFill>
              <a:latin typeface="Calibri" pitchFamily="34" charset="0"/>
              <a:ea typeface="+mn-ea"/>
              <a:cs typeface="Calibri" pitchFamily="34" charset="0"/>
            </a:rPr>
            <a:t>Ölçme Araçlarında Bulunması Gereken Nitelikler</a:t>
          </a:r>
          <a:endParaRPr lang="tr-TR" sz="3200" b="1" kern="1200" spc="10" baseline="0" dirty="0">
            <a:solidFill>
              <a:sysClr val="window" lastClr="FFFFFF"/>
            </a:solidFill>
            <a:latin typeface="Calibri" pitchFamily="34" charset="0"/>
            <a:ea typeface="+mn-ea"/>
            <a:cs typeface="Calibri" pitchFamily="34" charset="0"/>
          </a:endParaRPr>
        </a:p>
      </dsp:txBody>
      <dsp:txXfrm>
        <a:off x="2972763" y="490"/>
        <a:ext cx="4608172" cy="1502472"/>
      </dsp:txXfrm>
    </dsp:sp>
    <dsp:sp modelId="{EEC224B6-2162-493C-8099-7761B80F7BF6}">
      <dsp:nvSpPr>
        <dsp:cNvPr id="0" name=""/>
        <dsp:cNvSpPr/>
      </dsp:nvSpPr>
      <dsp:spPr>
        <a:xfrm>
          <a:off x="138394" y="2134000"/>
          <a:ext cx="3004944" cy="1502472"/>
        </a:xfrm>
        <a:prstGeom prst="rect">
          <a:avLst/>
        </a:prstGeom>
        <a:solidFill>
          <a:srgbClr val="9F645F"/>
        </a:solidFill>
        <a:ln w="34925" cap="flat" cmpd="sng" algn="in">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200" b="1" kern="1200" dirty="0" smtClean="0">
              <a:solidFill>
                <a:sysClr val="window" lastClr="FFFFFF"/>
              </a:solidFill>
              <a:latin typeface="Calibri" pitchFamily="34" charset="0"/>
              <a:ea typeface="+mn-ea"/>
              <a:cs typeface="Calibri" pitchFamily="34" charset="0"/>
            </a:rPr>
            <a:t>Güvenirlik</a:t>
          </a:r>
          <a:endParaRPr lang="tr-TR" sz="3200" b="1" kern="1200" dirty="0">
            <a:solidFill>
              <a:sysClr val="window" lastClr="FFFFFF"/>
            </a:solidFill>
            <a:latin typeface="Calibri" pitchFamily="34" charset="0"/>
            <a:ea typeface="+mn-ea"/>
            <a:cs typeface="Calibri" pitchFamily="34" charset="0"/>
          </a:endParaRPr>
        </a:p>
      </dsp:txBody>
      <dsp:txXfrm>
        <a:off x="138394" y="2134000"/>
        <a:ext cx="3004944" cy="1502472"/>
      </dsp:txXfrm>
    </dsp:sp>
    <dsp:sp modelId="{A2887A4E-70F5-4C2E-8A02-39F9F5E5C478}">
      <dsp:nvSpPr>
        <dsp:cNvPr id="0" name=""/>
        <dsp:cNvSpPr/>
      </dsp:nvSpPr>
      <dsp:spPr>
        <a:xfrm>
          <a:off x="3774377" y="2134000"/>
          <a:ext cx="3004944" cy="1502472"/>
        </a:xfrm>
        <a:prstGeom prst="rect">
          <a:avLst/>
        </a:prstGeom>
        <a:solidFill>
          <a:srgbClr val="9F645F"/>
        </a:solidFill>
        <a:ln w="34925" cap="flat" cmpd="sng" algn="in">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200" b="1" kern="1200" dirty="0" smtClean="0">
              <a:solidFill>
                <a:sysClr val="window" lastClr="FFFFFF"/>
              </a:solidFill>
              <a:latin typeface="Calibri" pitchFamily="34" charset="0"/>
              <a:ea typeface="+mn-ea"/>
              <a:cs typeface="Calibri" pitchFamily="34" charset="0"/>
            </a:rPr>
            <a:t>Geçerlik</a:t>
          </a:r>
          <a:endParaRPr lang="tr-TR" sz="3200" b="1" kern="1200" dirty="0">
            <a:solidFill>
              <a:sysClr val="window" lastClr="FFFFFF"/>
            </a:solidFill>
            <a:latin typeface="Calibri" pitchFamily="34" charset="0"/>
            <a:ea typeface="+mn-ea"/>
            <a:cs typeface="Calibri" pitchFamily="34" charset="0"/>
          </a:endParaRPr>
        </a:p>
      </dsp:txBody>
      <dsp:txXfrm>
        <a:off x="3774377" y="2134000"/>
        <a:ext cx="3004944" cy="1502472"/>
      </dsp:txXfrm>
    </dsp:sp>
    <dsp:sp modelId="{011F8F21-5E58-4513-B299-20D47C8C0147}">
      <dsp:nvSpPr>
        <dsp:cNvPr id="0" name=""/>
        <dsp:cNvSpPr/>
      </dsp:nvSpPr>
      <dsp:spPr>
        <a:xfrm>
          <a:off x="7410360" y="2134000"/>
          <a:ext cx="3004944" cy="1502472"/>
        </a:xfrm>
        <a:prstGeom prst="rect">
          <a:avLst/>
        </a:prstGeom>
        <a:solidFill>
          <a:srgbClr val="9F645F"/>
        </a:solidFill>
        <a:ln w="34925" cap="flat" cmpd="sng" algn="in">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200" b="1" kern="1200" dirty="0" smtClean="0">
              <a:solidFill>
                <a:sysClr val="window" lastClr="FFFFFF"/>
              </a:solidFill>
              <a:latin typeface="Calibri" pitchFamily="34" charset="0"/>
              <a:ea typeface="+mn-ea"/>
              <a:cs typeface="Calibri" pitchFamily="34" charset="0"/>
            </a:rPr>
            <a:t>Kullanışlılık</a:t>
          </a:r>
          <a:endParaRPr lang="tr-TR" sz="3200" b="1" kern="1200" dirty="0">
            <a:solidFill>
              <a:sysClr val="window" lastClr="FFFFFF"/>
            </a:solidFill>
            <a:latin typeface="Calibri" pitchFamily="34" charset="0"/>
            <a:ea typeface="+mn-ea"/>
            <a:cs typeface="Calibri" pitchFamily="34" charset="0"/>
          </a:endParaRPr>
        </a:p>
      </dsp:txBody>
      <dsp:txXfrm>
        <a:off x="7410360" y="2134000"/>
        <a:ext cx="3004944" cy="1502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750F6-22D0-458F-9DBA-663029447A2B}">
      <dsp:nvSpPr>
        <dsp:cNvPr id="0" name=""/>
        <dsp:cNvSpPr/>
      </dsp:nvSpPr>
      <dsp:spPr>
        <a:xfrm>
          <a:off x="5276850" y="1502962"/>
          <a:ext cx="3635982" cy="631038"/>
        </a:xfrm>
        <a:custGeom>
          <a:avLst/>
          <a:gdLst/>
          <a:ahLst/>
          <a:cxnLst/>
          <a:rect l="0" t="0" r="0" b="0"/>
          <a:pathLst>
            <a:path>
              <a:moveTo>
                <a:pt x="0" y="0"/>
              </a:moveTo>
              <a:lnTo>
                <a:pt x="0" y="315519"/>
              </a:lnTo>
              <a:lnTo>
                <a:pt x="3635982" y="315519"/>
              </a:lnTo>
              <a:lnTo>
                <a:pt x="3635982" y="631038"/>
              </a:lnTo>
            </a:path>
          </a:pathLst>
        </a:custGeom>
        <a:noFill/>
        <a:ln w="34925" cap="flat" cmpd="sng" algn="in">
          <a:solidFill>
            <a:srgbClr val="0F6FC6">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8D36825-86BC-43C9-9D7A-D9E441ACACA8}">
      <dsp:nvSpPr>
        <dsp:cNvPr id="0" name=""/>
        <dsp:cNvSpPr/>
      </dsp:nvSpPr>
      <dsp:spPr>
        <a:xfrm>
          <a:off x="5231130" y="1502962"/>
          <a:ext cx="91440" cy="631038"/>
        </a:xfrm>
        <a:custGeom>
          <a:avLst/>
          <a:gdLst/>
          <a:ahLst/>
          <a:cxnLst/>
          <a:rect l="0" t="0" r="0" b="0"/>
          <a:pathLst>
            <a:path>
              <a:moveTo>
                <a:pt x="45720" y="0"/>
              </a:moveTo>
              <a:lnTo>
                <a:pt x="45720" y="631038"/>
              </a:lnTo>
            </a:path>
          </a:pathLst>
        </a:custGeom>
        <a:noFill/>
        <a:ln w="34925" cap="flat" cmpd="sng" algn="in">
          <a:solidFill>
            <a:srgbClr val="0F6FC6">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6179DF6-E698-44DE-95B3-2A61EB8A3DC4}">
      <dsp:nvSpPr>
        <dsp:cNvPr id="0" name=""/>
        <dsp:cNvSpPr/>
      </dsp:nvSpPr>
      <dsp:spPr>
        <a:xfrm>
          <a:off x="1640867" y="1502962"/>
          <a:ext cx="3635982" cy="631038"/>
        </a:xfrm>
        <a:custGeom>
          <a:avLst/>
          <a:gdLst/>
          <a:ahLst/>
          <a:cxnLst/>
          <a:rect l="0" t="0" r="0" b="0"/>
          <a:pathLst>
            <a:path>
              <a:moveTo>
                <a:pt x="3635982" y="0"/>
              </a:moveTo>
              <a:lnTo>
                <a:pt x="3635982" y="315519"/>
              </a:lnTo>
              <a:lnTo>
                <a:pt x="0" y="315519"/>
              </a:lnTo>
              <a:lnTo>
                <a:pt x="0" y="631038"/>
              </a:lnTo>
            </a:path>
          </a:pathLst>
        </a:custGeom>
        <a:noFill/>
        <a:ln w="34925" cap="flat" cmpd="sng" algn="in">
          <a:solidFill>
            <a:srgbClr val="0F6FC6">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2F67DF9-FD5D-427C-B0D3-5FE0A54EC5B7}">
      <dsp:nvSpPr>
        <dsp:cNvPr id="0" name=""/>
        <dsp:cNvSpPr/>
      </dsp:nvSpPr>
      <dsp:spPr>
        <a:xfrm>
          <a:off x="2972763" y="490"/>
          <a:ext cx="4608172" cy="1502472"/>
        </a:xfrm>
        <a:prstGeom prst="rect">
          <a:avLst/>
        </a:prstGeom>
        <a:solidFill>
          <a:srgbClr val="9F645F"/>
        </a:solidFill>
        <a:ln w="34925" cap="flat" cmpd="sng" algn="in">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b="1" kern="1200" spc="10" baseline="0" dirty="0" smtClean="0">
              <a:solidFill>
                <a:sysClr val="window" lastClr="FFFFFF"/>
              </a:solidFill>
              <a:latin typeface="Calibri" pitchFamily="34" charset="0"/>
              <a:ea typeface="+mn-ea"/>
              <a:cs typeface="Calibri" pitchFamily="34" charset="0"/>
            </a:rPr>
            <a:t>Güvenirliğin Anlamları</a:t>
          </a:r>
          <a:endParaRPr lang="tr-TR" sz="3200" b="1" kern="1200" spc="10" baseline="0" dirty="0">
            <a:solidFill>
              <a:sysClr val="window" lastClr="FFFFFF"/>
            </a:solidFill>
            <a:latin typeface="Calibri" pitchFamily="34" charset="0"/>
            <a:ea typeface="+mn-ea"/>
            <a:cs typeface="Calibri" pitchFamily="34" charset="0"/>
          </a:endParaRPr>
        </a:p>
      </dsp:txBody>
      <dsp:txXfrm>
        <a:off x="2972763" y="490"/>
        <a:ext cx="4608172" cy="1502472"/>
      </dsp:txXfrm>
    </dsp:sp>
    <dsp:sp modelId="{EEC224B6-2162-493C-8099-7761B80F7BF6}">
      <dsp:nvSpPr>
        <dsp:cNvPr id="0" name=""/>
        <dsp:cNvSpPr/>
      </dsp:nvSpPr>
      <dsp:spPr>
        <a:xfrm>
          <a:off x="138394" y="2134000"/>
          <a:ext cx="3004944" cy="1502472"/>
        </a:xfrm>
        <a:prstGeom prst="rect">
          <a:avLst/>
        </a:prstGeom>
        <a:solidFill>
          <a:srgbClr val="9F645F"/>
        </a:solidFill>
        <a:ln w="34925" cap="flat" cmpd="sng" algn="in">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200" b="1" kern="1200" dirty="0" smtClean="0">
              <a:solidFill>
                <a:sysClr val="window" lastClr="FFFFFF"/>
              </a:solidFill>
              <a:latin typeface="Calibri" pitchFamily="34" charset="0"/>
              <a:ea typeface="+mn-ea"/>
              <a:cs typeface="Calibri" pitchFamily="34" charset="0"/>
            </a:rPr>
            <a:t>Hassasiyet</a:t>
          </a:r>
        </a:p>
        <a:p>
          <a:pPr marL="0" marR="0" lvl="0" indent="0" algn="ctr" defTabSz="914400" eaLnBrk="1" fontAlgn="auto" latinLnBrk="0" hangingPunct="1">
            <a:lnSpc>
              <a:spcPct val="100000"/>
            </a:lnSpc>
            <a:spcBef>
              <a:spcPct val="0"/>
            </a:spcBef>
            <a:spcAft>
              <a:spcPts val="0"/>
            </a:spcAft>
            <a:buClrTx/>
            <a:buSzTx/>
            <a:buFontTx/>
            <a:buNone/>
            <a:tabLst/>
            <a:defRPr/>
          </a:pPr>
          <a:r>
            <a:rPr lang="tr-TR" sz="3200" b="1" kern="1200" dirty="0" smtClean="0">
              <a:solidFill>
                <a:sysClr val="window" lastClr="FFFFFF"/>
              </a:solidFill>
              <a:latin typeface="Calibri" pitchFamily="34" charset="0"/>
              <a:ea typeface="+mn-ea"/>
              <a:cs typeface="Calibri" pitchFamily="34" charset="0"/>
            </a:rPr>
            <a:t>(Duyarlılık)</a:t>
          </a:r>
          <a:endParaRPr lang="tr-TR" sz="3200" b="1" kern="1200" dirty="0">
            <a:solidFill>
              <a:sysClr val="window" lastClr="FFFFFF"/>
            </a:solidFill>
            <a:latin typeface="Calibri" pitchFamily="34" charset="0"/>
            <a:ea typeface="+mn-ea"/>
            <a:cs typeface="Calibri" pitchFamily="34" charset="0"/>
          </a:endParaRPr>
        </a:p>
      </dsp:txBody>
      <dsp:txXfrm>
        <a:off x="138394" y="2134000"/>
        <a:ext cx="3004944" cy="1502472"/>
      </dsp:txXfrm>
    </dsp:sp>
    <dsp:sp modelId="{A2887A4E-70F5-4C2E-8A02-39F9F5E5C478}">
      <dsp:nvSpPr>
        <dsp:cNvPr id="0" name=""/>
        <dsp:cNvSpPr/>
      </dsp:nvSpPr>
      <dsp:spPr>
        <a:xfrm>
          <a:off x="3774377" y="2134000"/>
          <a:ext cx="3004944" cy="1502472"/>
        </a:xfrm>
        <a:prstGeom prst="rect">
          <a:avLst/>
        </a:prstGeom>
        <a:solidFill>
          <a:srgbClr val="9F645F"/>
        </a:solidFill>
        <a:ln w="34925" cap="flat" cmpd="sng" algn="in">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200" b="1" kern="1200" dirty="0" smtClean="0">
              <a:solidFill>
                <a:sysClr val="window" lastClr="FFFFFF"/>
              </a:solidFill>
              <a:latin typeface="Calibri" pitchFamily="34" charset="0"/>
              <a:ea typeface="+mn-ea"/>
              <a:cs typeface="Calibri" pitchFamily="34" charset="0"/>
            </a:rPr>
            <a:t>Tutarlılık</a:t>
          </a:r>
          <a:endParaRPr lang="tr-TR" sz="3200" b="1" kern="1200" dirty="0">
            <a:solidFill>
              <a:sysClr val="window" lastClr="FFFFFF"/>
            </a:solidFill>
            <a:latin typeface="Calibri" pitchFamily="34" charset="0"/>
            <a:ea typeface="+mn-ea"/>
            <a:cs typeface="Calibri" pitchFamily="34" charset="0"/>
          </a:endParaRPr>
        </a:p>
      </dsp:txBody>
      <dsp:txXfrm>
        <a:off x="3774377" y="2134000"/>
        <a:ext cx="3004944" cy="1502472"/>
      </dsp:txXfrm>
    </dsp:sp>
    <dsp:sp modelId="{011F8F21-5E58-4513-B299-20D47C8C0147}">
      <dsp:nvSpPr>
        <dsp:cNvPr id="0" name=""/>
        <dsp:cNvSpPr/>
      </dsp:nvSpPr>
      <dsp:spPr>
        <a:xfrm>
          <a:off x="7410360" y="2134000"/>
          <a:ext cx="3004944" cy="1502472"/>
        </a:xfrm>
        <a:prstGeom prst="rect">
          <a:avLst/>
        </a:prstGeom>
        <a:solidFill>
          <a:srgbClr val="9F645F"/>
        </a:solidFill>
        <a:ln w="34925" cap="flat" cmpd="sng" algn="in">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200" b="1" kern="1200" dirty="0" smtClean="0">
              <a:solidFill>
                <a:sysClr val="window" lastClr="FFFFFF"/>
              </a:solidFill>
              <a:latin typeface="Calibri" pitchFamily="34" charset="0"/>
              <a:ea typeface="+mn-ea"/>
              <a:cs typeface="Calibri" pitchFamily="34" charset="0"/>
            </a:rPr>
            <a:t>Kararlılık</a:t>
          </a:r>
          <a:endParaRPr lang="tr-TR" sz="3200" b="1" kern="1200" dirty="0">
            <a:solidFill>
              <a:sysClr val="window" lastClr="FFFFFF"/>
            </a:solidFill>
            <a:latin typeface="Calibri" pitchFamily="34" charset="0"/>
            <a:ea typeface="+mn-ea"/>
            <a:cs typeface="Calibri" pitchFamily="34" charset="0"/>
          </a:endParaRPr>
        </a:p>
      </dsp:txBody>
      <dsp:txXfrm>
        <a:off x="7410360" y="2134000"/>
        <a:ext cx="3004944" cy="1502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1DCB7-8CFB-4C16-87B5-CBC39AFB38E5}">
      <dsp:nvSpPr>
        <dsp:cNvPr id="0" name=""/>
        <dsp:cNvSpPr/>
      </dsp:nvSpPr>
      <dsp:spPr>
        <a:xfrm>
          <a:off x="5276850" y="1902971"/>
          <a:ext cx="4132861" cy="478182"/>
        </a:xfrm>
        <a:custGeom>
          <a:avLst/>
          <a:gdLst/>
          <a:ahLst/>
          <a:cxnLst/>
          <a:rect l="0" t="0" r="0" b="0"/>
          <a:pathLst>
            <a:path>
              <a:moveTo>
                <a:pt x="0" y="0"/>
              </a:moveTo>
              <a:lnTo>
                <a:pt x="0" y="239091"/>
              </a:lnTo>
              <a:lnTo>
                <a:pt x="4132861" y="239091"/>
              </a:lnTo>
              <a:lnTo>
                <a:pt x="4132861" y="478182"/>
              </a:lnTo>
            </a:path>
          </a:pathLst>
        </a:custGeom>
        <a:noFill/>
        <a:ln w="34925" cap="flat" cmpd="sng" algn="in">
          <a:solidFill>
            <a:srgbClr val="0F6FC6">
              <a:shade val="6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5EBFF19-0048-4AF8-A894-F76C0BDA3877}">
      <dsp:nvSpPr>
        <dsp:cNvPr id="0" name=""/>
        <dsp:cNvSpPr/>
      </dsp:nvSpPr>
      <dsp:spPr>
        <a:xfrm>
          <a:off x="5276850" y="1902971"/>
          <a:ext cx="1377620" cy="478182"/>
        </a:xfrm>
        <a:custGeom>
          <a:avLst/>
          <a:gdLst/>
          <a:ahLst/>
          <a:cxnLst/>
          <a:rect l="0" t="0" r="0" b="0"/>
          <a:pathLst>
            <a:path>
              <a:moveTo>
                <a:pt x="0" y="0"/>
              </a:moveTo>
              <a:lnTo>
                <a:pt x="0" y="239091"/>
              </a:lnTo>
              <a:lnTo>
                <a:pt x="1377620" y="239091"/>
              </a:lnTo>
              <a:lnTo>
                <a:pt x="1377620" y="478182"/>
              </a:lnTo>
            </a:path>
          </a:pathLst>
        </a:custGeom>
        <a:noFill/>
        <a:ln w="34925" cap="flat" cmpd="sng" algn="in">
          <a:solidFill>
            <a:srgbClr val="0F6FC6">
              <a:shade val="6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888EE04-3930-477E-BF5A-A332A5D57BB4}">
      <dsp:nvSpPr>
        <dsp:cNvPr id="0" name=""/>
        <dsp:cNvSpPr/>
      </dsp:nvSpPr>
      <dsp:spPr>
        <a:xfrm>
          <a:off x="3899229" y="1902971"/>
          <a:ext cx="1377620" cy="478182"/>
        </a:xfrm>
        <a:custGeom>
          <a:avLst/>
          <a:gdLst/>
          <a:ahLst/>
          <a:cxnLst/>
          <a:rect l="0" t="0" r="0" b="0"/>
          <a:pathLst>
            <a:path>
              <a:moveTo>
                <a:pt x="1377620" y="0"/>
              </a:moveTo>
              <a:lnTo>
                <a:pt x="1377620" y="239091"/>
              </a:lnTo>
              <a:lnTo>
                <a:pt x="0" y="239091"/>
              </a:lnTo>
              <a:lnTo>
                <a:pt x="0" y="478182"/>
              </a:lnTo>
            </a:path>
          </a:pathLst>
        </a:custGeom>
        <a:noFill/>
        <a:ln w="34925" cap="flat" cmpd="sng" algn="in">
          <a:solidFill>
            <a:srgbClr val="0F6FC6">
              <a:shade val="6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77EC17-37F1-4B27-8000-D6F0DA13855C}">
      <dsp:nvSpPr>
        <dsp:cNvPr id="0" name=""/>
        <dsp:cNvSpPr/>
      </dsp:nvSpPr>
      <dsp:spPr>
        <a:xfrm>
          <a:off x="1143988" y="1902971"/>
          <a:ext cx="4132861" cy="478182"/>
        </a:xfrm>
        <a:custGeom>
          <a:avLst/>
          <a:gdLst/>
          <a:ahLst/>
          <a:cxnLst/>
          <a:rect l="0" t="0" r="0" b="0"/>
          <a:pathLst>
            <a:path>
              <a:moveTo>
                <a:pt x="4132861" y="0"/>
              </a:moveTo>
              <a:lnTo>
                <a:pt x="4132861" y="239091"/>
              </a:lnTo>
              <a:lnTo>
                <a:pt x="0" y="239091"/>
              </a:lnTo>
              <a:lnTo>
                <a:pt x="0" y="478182"/>
              </a:lnTo>
            </a:path>
          </a:pathLst>
        </a:custGeom>
        <a:noFill/>
        <a:ln w="34925" cap="flat" cmpd="sng" algn="in">
          <a:solidFill>
            <a:srgbClr val="0F6FC6">
              <a:shade val="6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02BB01-9A79-4680-98D1-4F33FE8B0B57}">
      <dsp:nvSpPr>
        <dsp:cNvPr id="0" name=""/>
        <dsp:cNvSpPr/>
      </dsp:nvSpPr>
      <dsp:spPr>
        <a:xfrm>
          <a:off x="2057077" y="117279"/>
          <a:ext cx="6439544" cy="1785692"/>
        </a:xfrm>
        <a:prstGeom prst="rect">
          <a:avLst/>
        </a:prstGeom>
        <a:gradFill rotWithShape="0">
          <a:gsLst>
            <a:gs pos="0">
              <a:srgbClr val="0F6FC6">
                <a:hueOff val="0"/>
                <a:satOff val="0"/>
                <a:lumOff val="0"/>
                <a:alphaOff val="0"/>
                <a:tint val="94000"/>
                <a:satMod val="103000"/>
                <a:lumMod val="102000"/>
              </a:srgbClr>
            </a:gs>
            <a:gs pos="50000">
              <a:srgbClr val="0F6FC6">
                <a:hueOff val="0"/>
                <a:satOff val="0"/>
                <a:lumOff val="0"/>
                <a:alphaOff val="0"/>
                <a:shade val="100000"/>
                <a:satMod val="110000"/>
                <a:lumMod val="100000"/>
              </a:srgbClr>
            </a:gs>
            <a:gs pos="100000">
              <a:srgbClr val="0F6FC6">
                <a:hueOff val="0"/>
                <a:satOff val="0"/>
                <a:lumOff val="0"/>
                <a:alphaOff val="0"/>
                <a:shade val="78000"/>
                <a:satMod val="120000"/>
                <a:lumMod val="99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smtClean="0">
              <a:solidFill>
                <a:sysClr val="window" lastClr="FFFFFF"/>
              </a:solidFill>
              <a:latin typeface="Franklin Gothic Book"/>
              <a:ea typeface="+mn-ea"/>
              <a:cs typeface="+mn-cs"/>
            </a:rPr>
            <a:t>BAZI HATA KAYNAKLARI</a:t>
          </a:r>
          <a:endParaRPr lang="tr-TR" sz="2800" b="1" kern="1200" dirty="0">
            <a:solidFill>
              <a:sysClr val="window" lastClr="FFFFFF"/>
            </a:solidFill>
            <a:latin typeface="Franklin Gothic Book"/>
            <a:ea typeface="+mn-ea"/>
            <a:cs typeface="+mn-cs"/>
          </a:endParaRPr>
        </a:p>
      </dsp:txBody>
      <dsp:txXfrm>
        <a:off x="2057077" y="117279"/>
        <a:ext cx="6439544" cy="1785692"/>
      </dsp:txXfrm>
    </dsp:sp>
    <dsp:sp modelId="{73A59DC7-4F4C-4186-B61B-B58D0A779A4C}">
      <dsp:nvSpPr>
        <dsp:cNvPr id="0" name=""/>
        <dsp:cNvSpPr/>
      </dsp:nvSpPr>
      <dsp:spPr>
        <a:xfrm>
          <a:off x="5459" y="2381154"/>
          <a:ext cx="2277058" cy="1138529"/>
        </a:xfrm>
        <a:prstGeom prst="rect">
          <a:avLst/>
        </a:prstGeom>
        <a:gradFill rotWithShape="0">
          <a:gsLst>
            <a:gs pos="0">
              <a:srgbClr val="0F6FC6">
                <a:hueOff val="0"/>
                <a:satOff val="0"/>
                <a:lumOff val="0"/>
                <a:alphaOff val="0"/>
                <a:tint val="94000"/>
                <a:satMod val="103000"/>
                <a:lumMod val="102000"/>
              </a:srgbClr>
            </a:gs>
            <a:gs pos="50000">
              <a:srgbClr val="0F6FC6">
                <a:hueOff val="0"/>
                <a:satOff val="0"/>
                <a:lumOff val="0"/>
                <a:alphaOff val="0"/>
                <a:shade val="100000"/>
                <a:satMod val="110000"/>
                <a:lumMod val="100000"/>
              </a:srgbClr>
            </a:gs>
            <a:gs pos="100000">
              <a:srgbClr val="0F6FC6">
                <a:hueOff val="0"/>
                <a:satOff val="0"/>
                <a:lumOff val="0"/>
                <a:alphaOff val="0"/>
                <a:shade val="78000"/>
                <a:satMod val="120000"/>
                <a:lumMod val="99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solidFill>
                <a:sysClr val="window" lastClr="FFFFFF"/>
              </a:solidFill>
              <a:latin typeface="Franklin Gothic Book"/>
              <a:ea typeface="+mn-ea"/>
              <a:cs typeface="+mn-cs"/>
            </a:rPr>
            <a:t>Ölçme Yapan Kişi</a:t>
          </a:r>
          <a:endParaRPr lang="tr-TR" sz="2400" b="1" kern="1200" dirty="0">
            <a:solidFill>
              <a:sysClr val="window" lastClr="FFFFFF"/>
            </a:solidFill>
            <a:latin typeface="Franklin Gothic Book"/>
            <a:ea typeface="+mn-ea"/>
            <a:cs typeface="+mn-cs"/>
          </a:endParaRPr>
        </a:p>
      </dsp:txBody>
      <dsp:txXfrm>
        <a:off x="5459" y="2381154"/>
        <a:ext cx="2277058" cy="1138529"/>
      </dsp:txXfrm>
    </dsp:sp>
    <dsp:sp modelId="{CFBEA120-0F06-40B6-9297-606F94672862}">
      <dsp:nvSpPr>
        <dsp:cNvPr id="0" name=""/>
        <dsp:cNvSpPr/>
      </dsp:nvSpPr>
      <dsp:spPr>
        <a:xfrm>
          <a:off x="2760700" y="2381154"/>
          <a:ext cx="2277058" cy="1138529"/>
        </a:xfrm>
        <a:prstGeom prst="rect">
          <a:avLst/>
        </a:prstGeom>
        <a:gradFill rotWithShape="0">
          <a:gsLst>
            <a:gs pos="0">
              <a:srgbClr val="0F6FC6">
                <a:hueOff val="0"/>
                <a:satOff val="0"/>
                <a:lumOff val="0"/>
                <a:alphaOff val="0"/>
                <a:tint val="94000"/>
                <a:satMod val="103000"/>
                <a:lumMod val="102000"/>
              </a:srgbClr>
            </a:gs>
            <a:gs pos="50000">
              <a:srgbClr val="0F6FC6">
                <a:hueOff val="0"/>
                <a:satOff val="0"/>
                <a:lumOff val="0"/>
                <a:alphaOff val="0"/>
                <a:shade val="100000"/>
                <a:satMod val="110000"/>
                <a:lumMod val="100000"/>
              </a:srgbClr>
            </a:gs>
            <a:gs pos="100000">
              <a:srgbClr val="0F6FC6">
                <a:hueOff val="0"/>
                <a:satOff val="0"/>
                <a:lumOff val="0"/>
                <a:alphaOff val="0"/>
                <a:shade val="78000"/>
                <a:satMod val="120000"/>
                <a:lumMod val="99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solidFill>
                <a:sysClr val="window" lastClr="FFFFFF"/>
              </a:solidFill>
              <a:latin typeface="Franklin Gothic Book"/>
              <a:ea typeface="+mn-ea"/>
              <a:cs typeface="+mn-cs"/>
            </a:rPr>
            <a:t>Ölçme Aracı</a:t>
          </a:r>
          <a:endParaRPr lang="tr-TR" sz="2400" b="1" kern="1200" dirty="0">
            <a:solidFill>
              <a:sysClr val="window" lastClr="FFFFFF"/>
            </a:solidFill>
            <a:latin typeface="Franklin Gothic Book"/>
            <a:ea typeface="+mn-ea"/>
            <a:cs typeface="+mn-cs"/>
          </a:endParaRPr>
        </a:p>
      </dsp:txBody>
      <dsp:txXfrm>
        <a:off x="2760700" y="2381154"/>
        <a:ext cx="2277058" cy="1138529"/>
      </dsp:txXfrm>
    </dsp:sp>
    <dsp:sp modelId="{5BC9AAEE-2848-46B1-A411-F5768A3A53D5}">
      <dsp:nvSpPr>
        <dsp:cNvPr id="0" name=""/>
        <dsp:cNvSpPr/>
      </dsp:nvSpPr>
      <dsp:spPr>
        <a:xfrm>
          <a:off x="5515941" y="2381154"/>
          <a:ext cx="2277058" cy="1138529"/>
        </a:xfrm>
        <a:prstGeom prst="rect">
          <a:avLst/>
        </a:prstGeom>
        <a:gradFill rotWithShape="0">
          <a:gsLst>
            <a:gs pos="0">
              <a:srgbClr val="0F6FC6">
                <a:hueOff val="0"/>
                <a:satOff val="0"/>
                <a:lumOff val="0"/>
                <a:alphaOff val="0"/>
                <a:tint val="94000"/>
                <a:satMod val="103000"/>
                <a:lumMod val="102000"/>
              </a:srgbClr>
            </a:gs>
            <a:gs pos="50000">
              <a:srgbClr val="0F6FC6">
                <a:hueOff val="0"/>
                <a:satOff val="0"/>
                <a:lumOff val="0"/>
                <a:alphaOff val="0"/>
                <a:shade val="100000"/>
                <a:satMod val="110000"/>
                <a:lumMod val="100000"/>
              </a:srgbClr>
            </a:gs>
            <a:gs pos="100000">
              <a:srgbClr val="0F6FC6">
                <a:hueOff val="0"/>
                <a:satOff val="0"/>
                <a:lumOff val="0"/>
                <a:alphaOff val="0"/>
                <a:shade val="78000"/>
                <a:satMod val="120000"/>
                <a:lumMod val="99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solidFill>
                <a:sysClr val="window" lastClr="FFFFFF"/>
              </a:solidFill>
              <a:latin typeface="Franklin Gothic Book"/>
              <a:ea typeface="+mn-ea"/>
              <a:cs typeface="+mn-cs"/>
            </a:rPr>
            <a:t>Ölçülen Birey ve Özellikleri</a:t>
          </a:r>
          <a:endParaRPr lang="tr-TR" sz="2400" b="1" kern="1200" dirty="0">
            <a:solidFill>
              <a:sysClr val="window" lastClr="FFFFFF"/>
            </a:solidFill>
            <a:latin typeface="Franklin Gothic Book"/>
            <a:ea typeface="+mn-ea"/>
            <a:cs typeface="+mn-cs"/>
          </a:endParaRPr>
        </a:p>
      </dsp:txBody>
      <dsp:txXfrm>
        <a:off x="5515941" y="2381154"/>
        <a:ext cx="2277058" cy="1138529"/>
      </dsp:txXfrm>
    </dsp:sp>
    <dsp:sp modelId="{343309D6-3D25-48B4-82F6-0519FF9D2F43}">
      <dsp:nvSpPr>
        <dsp:cNvPr id="0" name=""/>
        <dsp:cNvSpPr/>
      </dsp:nvSpPr>
      <dsp:spPr>
        <a:xfrm>
          <a:off x="8271182" y="2381154"/>
          <a:ext cx="2277058" cy="1138529"/>
        </a:xfrm>
        <a:prstGeom prst="rect">
          <a:avLst/>
        </a:prstGeom>
        <a:gradFill rotWithShape="0">
          <a:gsLst>
            <a:gs pos="0">
              <a:srgbClr val="0F6FC6">
                <a:hueOff val="0"/>
                <a:satOff val="0"/>
                <a:lumOff val="0"/>
                <a:alphaOff val="0"/>
                <a:tint val="94000"/>
                <a:satMod val="103000"/>
                <a:lumMod val="102000"/>
              </a:srgbClr>
            </a:gs>
            <a:gs pos="50000">
              <a:srgbClr val="0F6FC6">
                <a:hueOff val="0"/>
                <a:satOff val="0"/>
                <a:lumOff val="0"/>
                <a:alphaOff val="0"/>
                <a:shade val="100000"/>
                <a:satMod val="110000"/>
                <a:lumMod val="100000"/>
              </a:srgbClr>
            </a:gs>
            <a:gs pos="100000">
              <a:srgbClr val="0F6FC6">
                <a:hueOff val="0"/>
                <a:satOff val="0"/>
                <a:lumOff val="0"/>
                <a:alphaOff val="0"/>
                <a:shade val="78000"/>
                <a:satMod val="120000"/>
                <a:lumMod val="99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solidFill>
                <a:sysClr val="window" lastClr="FFFFFF"/>
              </a:solidFill>
              <a:latin typeface="Franklin Gothic Book"/>
              <a:ea typeface="+mn-ea"/>
              <a:cs typeface="+mn-cs"/>
            </a:rPr>
            <a:t>Ölçme Ortamı</a:t>
          </a:r>
          <a:endParaRPr lang="tr-TR" sz="2400" b="1" kern="1200" dirty="0">
            <a:solidFill>
              <a:sysClr val="window" lastClr="FFFFFF"/>
            </a:solidFill>
            <a:latin typeface="Franklin Gothic Book"/>
            <a:ea typeface="+mn-ea"/>
            <a:cs typeface="+mn-cs"/>
          </a:endParaRPr>
        </a:p>
      </dsp:txBody>
      <dsp:txXfrm>
        <a:off x="8271182" y="2381154"/>
        <a:ext cx="2277058" cy="113852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747F8-15B1-4561-A314-AFE0E81D6A32}" type="datetimeFigureOut">
              <a:rPr lang="tr-TR" smtClean="0"/>
              <a:pPr/>
              <a:t>10.11.2023</a:t>
            </a:fld>
            <a:endParaRPr lang="tr-T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4BD02-C79A-4238-9C4B-C1034EBE56DA}" type="slidenum">
              <a:rPr lang="tr-TR" smtClean="0"/>
              <a:pPr/>
              <a:t>‹#›</a:t>
            </a:fld>
            <a:endParaRPr lang="tr-TR"/>
          </a:p>
        </p:txBody>
      </p:sp>
    </p:spTree>
    <p:extLst>
      <p:ext uri="{BB962C8B-B14F-4D97-AF65-F5344CB8AC3E}">
        <p14:creationId xmlns:p14="http://schemas.microsoft.com/office/powerpoint/2010/main" val="418730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Ölçüt dayanaklı geçerlik – kapsam geçerliğinin istatistiksel kanıtı </a:t>
            </a:r>
            <a:r>
              <a:rPr lang="tr-TR" dirty="0" err="1" smtClean="0"/>
              <a:t>vs</a:t>
            </a:r>
            <a:r>
              <a:rPr lang="tr-TR" dirty="0" smtClean="0"/>
              <a:t> ile karıştırılmamalıdır!! </a:t>
            </a:r>
          </a:p>
          <a:p>
            <a:endParaRPr lang="tr-TR" dirty="0"/>
          </a:p>
        </p:txBody>
      </p:sp>
      <p:sp>
        <p:nvSpPr>
          <p:cNvPr id="4" name="Slayt Numarası Yer Tutucusu 3"/>
          <p:cNvSpPr>
            <a:spLocks noGrp="1"/>
          </p:cNvSpPr>
          <p:nvPr>
            <p:ph type="sldNum" sz="quarter" idx="10"/>
          </p:nvPr>
        </p:nvSpPr>
        <p:spPr/>
        <p:txBody>
          <a:bodyPr/>
          <a:lstStyle/>
          <a:p>
            <a:fld id="{CBB418F0-9F90-4987-96F2-A3AE1921979A}" type="slidenum">
              <a:rPr lang="tr-TR" smtClean="0">
                <a:solidFill>
                  <a:prstClr val="black"/>
                </a:solidFill>
              </a:rPr>
              <a:pPr/>
              <a:t>33</a:t>
            </a:fld>
            <a:endParaRPr lang="tr-TR">
              <a:solidFill>
                <a:prstClr val="black"/>
              </a:solidFill>
            </a:endParaRPr>
          </a:p>
        </p:txBody>
      </p:sp>
    </p:spTree>
    <p:extLst>
      <p:ext uri="{BB962C8B-B14F-4D97-AF65-F5344CB8AC3E}">
        <p14:creationId xmlns:p14="http://schemas.microsoft.com/office/powerpoint/2010/main" val="247778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764B4CAE-D97A-49B3-837D-E10D85EDDA1A}" type="slidenum">
              <a:rPr lang="tr-TR" smtClean="0">
                <a:solidFill>
                  <a:prstClr val="black"/>
                </a:solidFill>
              </a:rPr>
              <a:pPr>
                <a:defRPr/>
              </a:pPr>
              <a:t>51</a:t>
            </a:fld>
            <a:endParaRPr lang="tr-T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F83A6BA-D0E3-4B34-9289-27A3E9CB0DEF}" type="datetimeFigureOut">
              <a:rPr lang="tr-TR" smtClean="0"/>
              <a:pPr/>
              <a:t>10.11.2023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1013617493"/>
      </p:ext>
    </p:extLst>
  </p:cSld>
  <p:clrMapOvr>
    <a:masterClrMapping/>
  </p:clrMapOvr>
  <p:transition spd="slow">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tr-TR" smtClean="0"/>
              <a:t>Asıl başlık stili için tıklatın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tr-TR" smtClean="0"/>
              <a:t>Resim eklemek için simgeyi tıklatın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83A6BA-D0E3-4B34-9289-27A3E9CB0DEF}" type="datetimeFigureOut">
              <a:rPr lang="tr-TR" smtClean="0"/>
              <a:pPr/>
              <a:t>10.11.2023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381868853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1110962"/>
      </p:ext>
    </p:extLst>
  </p:cSld>
  <p:clrMapOvr>
    <a:masterClrMapping/>
  </p:clrMapOvr>
  <p:transition advClick="0">
    <p:diamon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414294370"/>
      </p:ext>
    </p:extLst>
  </p:cSld>
  <p:clrMapOvr>
    <a:masterClrMapping/>
  </p:clrMapOvr>
  <p:transition advClick="0">
    <p:diamon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056329362"/>
      </p:ext>
    </p:extLst>
  </p:cSld>
  <p:clrMapOvr>
    <a:masterClrMapping/>
  </p:clrMapOvr>
  <p:transition advClick="0">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83A6BA-D0E3-4B34-9289-27A3E9CB0DEF}" type="datetimeFigureOut">
              <a:rPr lang="tr-TR" smtClean="0"/>
              <a:pPr/>
              <a:t>10.11.2023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23406659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tr-TR" smtClean="0"/>
              <a:t>Asıl başlık stili için tıklatın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tr-TR" smtClean="0"/>
              <a:t>Asıl metin stillerini düzenlemek için tıklatın</a:t>
            </a:r>
          </a:p>
        </p:txBody>
      </p:sp>
      <p:sp>
        <p:nvSpPr>
          <p:cNvPr id="2" name="Date Placeholder 1"/>
          <p:cNvSpPr>
            <a:spLocks noGrp="1"/>
          </p:cNvSpPr>
          <p:nvPr>
            <p:ph type="dt" sz="half" idx="10"/>
          </p:nvPr>
        </p:nvSpPr>
        <p:spPr/>
        <p:txBody>
          <a:bodyPr/>
          <a:lstStyle/>
          <a:p>
            <a:fld id="{EF83A6BA-D0E3-4B34-9289-27A3E9CB0DEF}" type="datetimeFigureOut">
              <a:rPr lang="tr-TR" smtClean="0"/>
              <a:pPr/>
              <a:t>10.11.2023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440442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83A6BA-D0E3-4B34-9289-27A3E9CB0DEF}" type="datetimeFigureOut">
              <a:rPr lang="tr-TR" smtClean="0"/>
              <a:pPr/>
              <a:t>10.11.2023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1450003992"/>
      </p:ext>
    </p:extLst>
  </p:cSld>
  <p:clrMapOvr>
    <a:masterClrMapping/>
  </p:clrMapOvr>
  <p:transition spd="slow">
    <p:comb/>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83A6BA-D0E3-4B34-9289-27A3E9CB0DEF}" type="datetimeFigureOut">
              <a:rPr lang="tr-TR" smtClean="0"/>
              <a:pPr/>
              <a:t>10.11.2023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586587310"/>
      </p:ext>
    </p:extLst>
  </p:cSld>
  <p:clrMapOvr>
    <a:masterClrMapping/>
  </p:clrMapOvr>
  <p:transition spd="slow">
    <p:comb/>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76876510"/>
      </p:ext>
    </p:extLst>
  </p:cSld>
  <p:clrMapOvr>
    <a:masterClrMapping/>
  </p:clrMapOvr>
  <p:transition advClick="0">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244838641"/>
      </p:ext>
    </p:extLst>
  </p:cSld>
  <p:clrMapOvr>
    <a:masterClrMapping/>
  </p:clrMapOvr>
  <p:transition advClick="0">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96910693"/>
      </p:ext>
    </p:extLst>
  </p:cSld>
  <p:clrMapOvr>
    <a:masterClrMapping/>
  </p:clrMapOvr>
  <p:transition advClick="0">
    <p:diamon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p:txBody>
          <a:bodyPr/>
          <a:lstStyle/>
          <a:p>
            <a:endParaRPr lang="en-US" dirty="0">
              <a:solidFill>
                <a:srgbClr val="04617B"/>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715153729"/>
      </p:ext>
    </p:extLst>
  </p:cSld>
  <p:clrMapOvr>
    <a:masterClrMapping/>
  </p:clrMapOvr>
  <p:transition advClick="0">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8" name="Footer Placeholder 7"/>
          <p:cNvSpPr>
            <a:spLocks noGrp="1"/>
          </p:cNvSpPr>
          <p:nvPr>
            <p:ph type="ftr" sz="quarter" idx="11"/>
          </p:nvPr>
        </p:nvSpPr>
        <p:spPr/>
        <p:txBody>
          <a:bodyPr/>
          <a:lstStyle/>
          <a:p>
            <a:endParaRPr lang="en-US" dirty="0">
              <a:solidFill>
                <a:srgbClr val="04617B"/>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4220251254"/>
      </p:ext>
    </p:extLst>
  </p:cSld>
  <p:clrMapOvr>
    <a:masterClrMapping/>
  </p:clrMapOvr>
  <p:transition advClick="0">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83A6BA-D0E3-4B34-9289-27A3E9CB0DEF}" type="datetimeFigureOut">
              <a:rPr lang="tr-TR" smtClean="0"/>
              <a:pPr/>
              <a:t>10.11.2023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340708646"/>
      </p:ext>
    </p:extLst>
  </p:cSld>
  <p:clrMapOvr>
    <a:masterClrMapping/>
  </p:clrMapOvr>
  <p:transition spd="slow">
    <p:comb/>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4" name="Footer Placeholder 3"/>
          <p:cNvSpPr>
            <a:spLocks noGrp="1"/>
          </p:cNvSpPr>
          <p:nvPr>
            <p:ph type="ftr" sz="quarter" idx="11"/>
          </p:nvPr>
        </p:nvSpPr>
        <p:spPr/>
        <p:txBody>
          <a:bodyPr/>
          <a:lstStyle/>
          <a:p>
            <a:endParaRPr lang="en-US" dirty="0">
              <a:solidFill>
                <a:srgbClr val="04617B"/>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267661445"/>
      </p:ext>
    </p:extLst>
  </p:cSld>
  <p:clrMapOvr>
    <a:masterClrMapping/>
  </p:clrMapOvr>
  <p:transition advClick="0">
    <p:diamon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3" name="Footer Placeholder 2"/>
          <p:cNvSpPr>
            <a:spLocks noGrp="1"/>
          </p:cNvSpPr>
          <p:nvPr>
            <p:ph type="ftr" sz="quarter" idx="11"/>
          </p:nvPr>
        </p:nvSpPr>
        <p:spPr/>
        <p:txBody>
          <a:bodyPr/>
          <a:lstStyle/>
          <a:p>
            <a:endParaRPr lang="en-US" dirty="0">
              <a:solidFill>
                <a:srgbClr val="04617B"/>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919886570"/>
      </p:ext>
    </p:extLst>
  </p:cSld>
  <p:clrMapOvr>
    <a:masterClrMapping/>
  </p:clrMapOvr>
  <p:transition advClick="0">
    <p:diamon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3140426"/>
      </p:ext>
    </p:extLst>
  </p:cSld>
  <p:clrMapOvr>
    <a:masterClrMapping/>
  </p:clrMapOvr>
  <p:transition advClick="0">
    <p:diamon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5011619"/>
      </p:ext>
    </p:extLst>
  </p:cSld>
  <p:clrMapOvr>
    <a:masterClrMapping/>
  </p:clrMapOvr>
  <p:transition advClick="0">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482916969"/>
      </p:ext>
    </p:extLst>
  </p:cSld>
  <p:clrMapOvr>
    <a:masterClrMapping/>
  </p:clrMapOvr>
  <p:transition advClick="0">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911224571"/>
      </p:ext>
    </p:extLst>
  </p:cSld>
  <p:clrMapOvr>
    <a:masterClrMapping/>
  </p:clrMapOvr>
  <p:transition advClick="0">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99810977"/>
      </p:ext>
    </p:extLst>
  </p:cSld>
  <p:clrMapOvr>
    <a:masterClrMapping/>
  </p:clrMapOvr>
  <p:transition advClick="0">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4027352308"/>
      </p:ext>
    </p:extLst>
  </p:cSld>
  <p:clrMapOvr>
    <a:masterClrMapping/>
  </p:clrMapOvr>
  <p:transition advClick="0">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30238232"/>
      </p:ext>
    </p:extLst>
  </p:cSld>
  <p:clrMapOvr>
    <a:masterClrMapping/>
  </p:clrMapOvr>
  <p:transition advClick="0">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p:txBody>
          <a:bodyPr/>
          <a:lstStyle/>
          <a:p>
            <a:endParaRPr lang="en-US" dirty="0">
              <a:solidFill>
                <a:srgbClr val="04617B"/>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221866586"/>
      </p:ext>
    </p:extLst>
  </p:cSld>
  <p:clrMapOvr>
    <a:masterClrMapping/>
  </p:clrMapOvr>
  <p:transition advClick="0">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83A6BA-D0E3-4B34-9289-27A3E9CB0DEF}" type="datetimeFigureOut">
              <a:rPr lang="tr-TR" smtClean="0"/>
              <a:pPr/>
              <a:t>10.11.2023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3040186000"/>
      </p:ext>
    </p:extLst>
  </p:cSld>
  <p:clrMapOvr>
    <a:masterClrMapping/>
  </p:clrMapOvr>
  <p:transition spd="slow">
    <p:comb/>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8" name="Footer Placeholder 7"/>
          <p:cNvSpPr>
            <a:spLocks noGrp="1"/>
          </p:cNvSpPr>
          <p:nvPr>
            <p:ph type="ftr" sz="quarter" idx="11"/>
          </p:nvPr>
        </p:nvSpPr>
        <p:spPr/>
        <p:txBody>
          <a:bodyPr/>
          <a:lstStyle/>
          <a:p>
            <a:endParaRPr lang="en-US" dirty="0">
              <a:solidFill>
                <a:srgbClr val="04617B"/>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222762023"/>
      </p:ext>
    </p:extLst>
  </p:cSld>
  <p:clrMapOvr>
    <a:masterClrMapping/>
  </p:clrMapOvr>
  <p:transition advClick="0">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4" name="Footer Placeholder 3"/>
          <p:cNvSpPr>
            <a:spLocks noGrp="1"/>
          </p:cNvSpPr>
          <p:nvPr>
            <p:ph type="ftr" sz="quarter" idx="11"/>
          </p:nvPr>
        </p:nvSpPr>
        <p:spPr/>
        <p:txBody>
          <a:bodyPr/>
          <a:lstStyle/>
          <a:p>
            <a:endParaRPr lang="en-US" dirty="0">
              <a:solidFill>
                <a:srgbClr val="04617B"/>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508521520"/>
      </p:ext>
    </p:extLst>
  </p:cSld>
  <p:clrMapOvr>
    <a:masterClrMapping/>
  </p:clrMapOvr>
  <p:transition advClick="0">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3" name="Footer Placeholder 2"/>
          <p:cNvSpPr>
            <a:spLocks noGrp="1"/>
          </p:cNvSpPr>
          <p:nvPr>
            <p:ph type="ftr" sz="quarter" idx="11"/>
          </p:nvPr>
        </p:nvSpPr>
        <p:spPr/>
        <p:txBody>
          <a:bodyPr/>
          <a:lstStyle/>
          <a:p>
            <a:endParaRPr lang="en-US" dirty="0">
              <a:solidFill>
                <a:srgbClr val="04617B"/>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268858504"/>
      </p:ext>
    </p:extLst>
  </p:cSld>
  <p:clrMapOvr>
    <a:masterClrMapping/>
  </p:clrMapOvr>
  <p:transition advClick="0">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6188344"/>
      </p:ext>
    </p:extLst>
  </p:cSld>
  <p:clrMapOvr>
    <a:masterClrMapping/>
  </p:clrMapOvr>
  <p:transition advClick="0">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4959927"/>
      </p:ext>
    </p:extLst>
  </p:cSld>
  <p:clrMapOvr>
    <a:masterClrMapping/>
  </p:clrMapOvr>
  <p:transition advClick="0">
    <p:diamon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762668888"/>
      </p:ext>
    </p:extLst>
  </p:cSld>
  <p:clrMapOvr>
    <a:masterClrMapping/>
  </p:clrMapOvr>
  <p:transition advClick="0">
    <p:diamon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771275299"/>
      </p:ext>
    </p:extLst>
  </p:cSld>
  <p:clrMapOvr>
    <a:masterClrMapping/>
  </p:clrMapOvr>
  <p:transition advClick="0">
    <p:diamon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94231886"/>
      </p:ext>
    </p:extLst>
  </p:cSld>
  <p:clrMapOvr>
    <a:masterClrMapping/>
  </p:clrMapOvr>
  <p:transition advClick="0">
    <p:diamon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730354395"/>
      </p:ext>
    </p:extLst>
  </p:cSld>
  <p:clrMapOvr>
    <a:masterClrMapping/>
  </p:clrMapOvr>
  <p:transition advClick="0">
    <p:diamon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265395995"/>
      </p:ext>
    </p:extLst>
  </p:cSld>
  <p:clrMapOvr>
    <a:masterClrMapping/>
  </p:clrMapOvr>
  <p:transition advClick="0">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83A6BA-D0E3-4B34-9289-27A3E9CB0DEF}" type="datetimeFigureOut">
              <a:rPr lang="tr-TR" smtClean="0"/>
              <a:pPr/>
              <a:t>10.11.2023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322153515"/>
      </p:ext>
    </p:extLst>
  </p:cSld>
  <p:clrMapOvr>
    <a:masterClrMapping/>
  </p:clrMapOvr>
  <p:transition spd="slow">
    <p:comb/>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p:txBody>
          <a:bodyPr/>
          <a:lstStyle/>
          <a:p>
            <a:endParaRPr lang="en-US" dirty="0">
              <a:solidFill>
                <a:srgbClr val="04617B"/>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151444599"/>
      </p:ext>
    </p:extLst>
  </p:cSld>
  <p:clrMapOvr>
    <a:masterClrMapping/>
  </p:clrMapOvr>
  <p:transition advClick="0">
    <p:diamon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8" name="Footer Placeholder 7"/>
          <p:cNvSpPr>
            <a:spLocks noGrp="1"/>
          </p:cNvSpPr>
          <p:nvPr>
            <p:ph type="ftr" sz="quarter" idx="11"/>
          </p:nvPr>
        </p:nvSpPr>
        <p:spPr/>
        <p:txBody>
          <a:bodyPr/>
          <a:lstStyle/>
          <a:p>
            <a:endParaRPr lang="en-US" dirty="0">
              <a:solidFill>
                <a:srgbClr val="04617B"/>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521763725"/>
      </p:ext>
    </p:extLst>
  </p:cSld>
  <p:clrMapOvr>
    <a:masterClrMapping/>
  </p:clrMapOvr>
  <p:transition advClick="0">
    <p:diamon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4" name="Footer Placeholder 3"/>
          <p:cNvSpPr>
            <a:spLocks noGrp="1"/>
          </p:cNvSpPr>
          <p:nvPr>
            <p:ph type="ftr" sz="quarter" idx="11"/>
          </p:nvPr>
        </p:nvSpPr>
        <p:spPr/>
        <p:txBody>
          <a:bodyPr/>
          <a:lstStyle/>
          <a:p>
            <a:endParaRPr lang="en-US" dirty="0">
              <a:solidFill>
                <a:srgbClr val="04617B"/>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952007982"/>
      </p:ext>
    </p:extLst>
  </p:cSld>
  <p:clrMapOvr>
    <a:masterClrMapping/>
  </p:clrMapOvr>
  <p:transition advClick="0">
    <p:diamon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3" name="Footer Placeholder 2"/>
          <p:cNvSpPr>
            <a:spLocks noGrp="1"/>
          </p:cNvSpPr>
          <p:nvPr>
            <p:ph type="ftr" sz="quarter" idx="11"/>
          </p:nvPr>
        </p:nvSpPr>
        <p:spPr/>
        <p:txBody>
          <a:bodyPr/>
          <a:lstStyle/>
          <a:p>
            <a:endParaRPr lang="en-US" dirty="0">
              <a:solidFill>
                <a:srgbClr val="04617B"/>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513086027"/>
      </p:ext>
    </p:extLst>
  </p:cSld>
  <p:clrMapOvr>
    <a:masterClrMapping/>
  </p:clrMapOvr>
  <p:transition advClick="0">
    <p:diamon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2018099"/>
      </p:ext>
    </p:extLst>
  </p:cSld>
  <p:clrMapOvr>
    <a:masterClrMapping/>
  </p:clrMapOvr>
  <p:transition advClick="0">
    <p:diamon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7435164"/>
      </p:ext>
    </p:extLst>
  </p:cSld>
  <p:clrMapOvr>
    <a:masterClrMapping/>
  </p:clrMapOvr>
  <p:transition advClick="0">
    <p:diamon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630658335"/>
      </p:ext>
    </p:extLst>
  </p:cSld>
  <p:clrMapOvr>
    <a:masterClrMapping/>
  </p:clrMapOvr>
  <p:transition advClick="0">
    <p:diamon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076253272"/>
      </p:ext>
    </p:extLst>
  </p:cSld>
  <p:clrMapOvr>
    <a:masterClrMapping/>
  </p:clrMapOvr>
  <p:transition advClick="0">
    <p:diamon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24752974"/>
      </p:ext>
    </p:extLst>
  </p:cSld>
  <p:clrMapOvr>
    <a:masterClrMapping/>
  </p:clrMapOvr>
  <p:transition advClick="0">
    <p:diamon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983155204"/>
      </p:ext>
    </p:extLst>
  </p:cSld>
  <p:clrMapOvr>
    <a:masterClrMapping/>
  </p:clrMapOvr>
  <p:transition advClick="0">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83A6BA-D0E3-4B34-9289-27A3E9CB0DEF}" type="datetimeFigureOut">
              <a:rPr lang="tr-TR" smtClean="0"/>
              <a:pPr/>
              <a:t>10.11.2023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2185876818"/>
      </p:ext>
    </p:extLst>
  </p:cSld>
  <p:clrMapOvr>
    <a:masterClrMapping/>
  </p:clrMapOvr>
  <p:transition spd="slow">
    <p:comb/>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670934260"/>
      </p:ext>
    </p:extLst>
  </p:cSld>
  <p:clrMapOvr>
    <a:masterClrMapping/>
  </p:clrMapOvr>
  <p:transition advClick="0">
    <p:diamon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p:txBody>
          <a:bodyPr/>
          <a:lstStyle/>
          <a:p>
            <a:endParaRPr lang="en-US" dirty="0">
              <a:solidFill>
                <a:srgbClr val="04617B"/>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247872335"/>
      </p:ext>
    </p:extLst>
  </p:cSld>
  <p:clrMapOvr>
    <a:masterClrMapping/>
  </p:clrMapOvr>
  <p:transition advClick="0">
    <p:diamon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8" name="Footer Placeholder 7"/>
          <p:cNvSpPr>
            <a:spLocks noGrp="1"/>
          </p:cNvSpPr>
          <p:nvPr>
            <p:ph type="ftr" sz="quarter" idx="11"/>
          </p:nvPr>
        </p:nvSpPr>
        <p:spPr/>
        <p:txBody>
          <a:bodyPr/>
          <a:lstStyle/>
          <a:p>
            <a:endParaRPr lang="en-US" dirty="0">
              <a:solidFill>
                <a:srgbClr val="04617B"/>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030684073"/>
      </p:ext>
    </p:extLst>
  </p:cSld>
  <p:clrMapOvr>
    <a:masterClrMapping/>
  </p:clrMapOvr>
  <p:transition advClick="0">
    <p:diamon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4" name="Footer Placeholder 3"/>
          <p:cNvSpPr>
            <a:spLocks noGrp="1"/>
          </p:cNvSpPr>
          <p:nvPr>
            <p:ph type="ftr" sz="quarter" idx="11"/>
          </p:nvPr>
        </p:nvSpPr>
        <p:spPr/>
        <p:txBody>
          <a:bodyPr/>
          <a:lstStyle/>
          <a:p>
            <a:endParaRPr lang="en-US" dirty="0">
              <a:solidFill>
                <a:srgbClr val="04617B"/>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4023903472"/>
      </p:ext>
    </p:extLst>
  </p:cSld>
  <p:clrMapOvr>
    <a:masterClrMapping/>
  </p:clrMapOvr>
  <p:transition advClick="0">
    <p:diamon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3" name="Footer Placeholder 2"/>
          <p:cNvSpPr>
            <a:spLocks noGrp="1"/>
          </p:cNvSpPr>
          <p:nvPr>
            <p:ph type="ftr" sz="quarter" idx="11"/>
          </p:nvPr>
        </p:nvSpPr>
        <p:spPr/>
        <p:txBody>
          <a:bodyPr/>
          <a:lstStyle/>
          <a:p>
            <a:endParaRPr lang="en-US" dirty="0">
              <a:solidFill>
                <a:srgbClr val="04617B"/>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143176112"/>
      </p:ext>
    </p:extLst>
  </p:cSld>
  <p:clrMapOvr>
    <a:masterClrMapping/>
  </p:clrMapOvr>
  <p:transition advClick="0">
    <p:diamon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907273"/>
      </p:ext>
    </p:extLst>
  </p:cSld>
  <p:clrMapOvr>
    <a:masterClrMapping/>
  </p:clrMapOvr>
  <p:transition advClick="0">
    <p:diamon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6981134"/>
      </p:ext>
    </p:extLst>
  </p:cSld>
  <p:clrMapOvr>
    <a:masterClrMapping/>
  </p:clrMapOvr>
  <p:transition advClick="0">
    <p:diamon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731512000"/>
      </p:ext>
    </p:extLst>
  </p:cSld>
  <p:clrMapOvr>
    <a:masterClrMapping/>
  </p:clrMapOvr>
  <p:transition advClick="0">
    <p:diamon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065995040"/>
      </p:ext>
    </p:extLst>
  </p:cSld>
  <p:clrMapOvr>
    <a:masterClrMapping/>
  </p:clrMapOvr>
  <p:transition advClick="0">
    <p:diamon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60285374"/>
      </p:ext>
    </p:extLst>
  </p:cSld>
  <p:clrMapOvr>
    <a:masterClrMapping/>
  </p:clrMapOvr>
  <p:transition advClick="0">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F83A6BA-D0E3-4B34-9289-27A3E9CB0DEF}" type="datetimeFigureOut">
              <a:rPr lang="tr-TR" smtClean="0"/>
              <a:pPr/>
              <a:t>10.11.2023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511365833"/>
      </p:ext>
    </p:extLst>
  </p:cSld>
  <p:clrMapOvr>
    <a:masterClrMapping/>
  </p:clrMapOvr>
  <p:transition spd="slow">
    <p:comb/>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2908593"/>
      </p:ext>
    </p:extLst>
  </p:cSld>
  <p:clrMapOvr>
    <a:masterClrMapping/>
  </p:clrMapOvr>
  <p:transition advClick="0">
    <p:diamon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288413769"/>
      </p:ext>
    </p:extLst>
  </p:cSld>
  <p:clrMapOvr>
    <a:masterClrMapping/>
  </p:clrMapOvr>
  <p:transition advClick="0">
    <p:diamon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p:txBody>
          <a:bodyPr/>
          <a:lstStyle/>
          <a:p>
            <a:endParaRPr lang="en-US" dirty="0">
              <a:solidFill>
                <a:srgbClr val="04617B"/>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512701198"/>
      </p:ext>
    </p:extLst>
  </p:cSld>
  <p:clrMapOvr>
    <a:masterClrMapping/>
  </p:clrMapOvr>
  <p:transition advClick="0">
    <p:diamon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8" name="Footer Placeholder 7"/>
          <p:cNvSpPr>
            <a:spLocks noGrp="1"/>
          </p:cNvSpPr>
          <p:nvPr>
            <p:ph type="ftr" sz="quarter" idx="11"/>
          </p:nvPr>
        </p:nvSpPr>
        <p:spPr/>
        <p:txBody>
          <a:bodyPr/>
          <a:lstStyle/>
          <a:p>
            <a:endParaRPr lang="en-US" dirty="0">
              <a:solidFill>
                <a:srgbClr val="04617B"/>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844341451"/>
      </p:ext>
    </p:extLst>
  </p:cSld>
  <p:clrMapOvr>
    <a:masterClrMapping/>
  </p:clrMapOvr>
  <p:transition advClick="0">
    <p:diamon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4" name="Footer Placeholder 3"/>
          <p:cNvSpPr>
            <a:spLocks noGrp="1"/>
          </p:cNvSpPr>
          <p:nvPr>
            <p:ph type="ftr" sz="quarter" idx="11"/>
          </p:nvPr>
        </p:nvSpPr>
        <p:spPr/>
        <p:txBody>
          <a:bodyPr/>
          <a:lstStyle/>
          <a:p>
            <a:endParaRPr lang="en-US" dirty="0">
              <a:solidFill>
                <a:srgbClr val="04617B"/>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481031544"/>
      </p:ext>
    </p:extLst>
  </p:cSld>
  <p:clrMapOvr>
    <a:masterClrMapping/>
  </p:clrMapOvr>
  <p:transition advClick="0">
    <p:diamon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3" name="Footer Placeholder 2"/>
          <p:cNvSpPr>
            <a:spLocks noGrp="1"/>
          </p:cNvSpPr>
          <p:nvPr>
            <p:ph type="ftr" sz="quarter" idx="11"/>
          </p:nvPr>
        </p:nvSpPr>
        <p:spPr/>
        <p:txBody>
          <a:bodyPr/>
          <a:lstStyle/>
          <a:p>
            <a:endParaRPr lang="en-US" dirty="0">
              <a:solidFill>
                <a:srgbClr val="04617B"/>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699176079"/>
      </p:ext>
    </p:extLst>
  </p:cSld>
  <p:clrMapOvr>
    <a:masterClrMapping/>
  </p:clrMapOvr>
  <p:transition advClick="0">
    <p:diamon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8042460"/>
      </p:ext>
    </p:extLst>
  </p:cSld>
  <p:clrMapOvr>
    <a:masterClrMapping/>
  </p:clrMapOvr>
  <p:transition advClick="0">
    <p:diamon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2395317"/>
      </p:ext>
    </p:extLst>
  </p:cSld>
  <p:clrMapOvr>
    <a:masterClrMapping/>
  </p:clrMapOvr>
  <p:transition advClick="0">
    <p:diamon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359624171"/>
      </p:ext>
    </p:extLst>
  </p:cSld>
  <p:clrMapOvr>
    <a:masterClrMapping/>
  </p:clrMapOvr>
  <p:transition advClick="0">
    <p:diamon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050049116"/>
      </p:ext>
    </p:extLst>
  </p:cSld>
  <p:clrMapOvr>
    <a:masterClrMapping/>
  </p:clrMapOvr>
  <p:transition advClick="0">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3A6BA-D0E3-4B34-9289-27A3E9CB0DEF}" type="datetimeFigureOut">
              <a:rPr lang="tr-TR" smtClean="0"/>
              <a:pPr/>
              <a:t>10.11.2023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2479579783"/>
      </p:ext>
    </p:extLst>
  </p:cSld>
  <p:clrMapOvr>
    <a:masterClrMapping/>
  </p:clrMapOvr>
  <p:transition spd="slow">
    <p:comb/>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63150341"/>
      </p:ext>
    </p:extLst>
  </p:cSld>
  <p:clrMapOvr>
    <a:masterClrMapping/>
  </p:clrMapOvr>
  <p:transition advClick="0">
    <p:diamon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522622879"/>
      </p:ext>
    </p:extLst>
  </p:cSld>
  <p:clrMapOvr>
    <a:masterClrMapping/>
  </p:clrMapOvr>
  <p:transition advClick="0">
    <p:diamon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963108455"/>
      </p:ext>
    </p:extLst>
  </p:cSld>
  <p:clrMapOvr>
    <a:masterClrMapping/>
  </p:clrMapOvr>
  <p:transition advClick="0">
    <p:diamon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p:txBody>
          <a:bodyPr/>
          <a:lstStyle/>
          <a:p>
            <a:endParaRPr lang="en-US" dirty="0">
              <a:solidFill>
                <a:srgbClr val="04617B"/>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000836435"/>
      </p:ext>
    </p:extLst>
  </p:cSld>
  <p:clrMapOvr>
    <a:masterClrMapping/>
  </p:clrMapOvr>
  <p:transition advClick="0">
    <p:diamon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8" name="Footer Placeholder 7"/>
          <p:cNvSpPr>
            <a:spLocks noGrp="1"/>
          </p:cNvSpPr>
          <p:nvPr>
            <p:ph type="ftr" sz="quarter" idx="11"/>
          </p:nvPr>
        </p:nvSpPr>
        <p:spPr/>
        <p:txBody>
          <a:bodyPr/>
          <a:lstStyle/>
          <a:p>
            <a:endParaRPr lang="en-US" dirty="0">
              <a:solidFill>
                <a:srgbClr val="04617B"/>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560470789"/>
      </p:ext>
    </p:extLst>
  </p:cSld>
  <p:clrMapOvr>
    <a:masterClrMapping/>
  </p:clrMapOvr>
  <p:transition advClick="0">
    <p:diamon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4" name="Footer Placeholder 3"/>
          <p:cNvSpPr>
            <a:spLocks noGrp="1"/>
          </p:cNvSpPr>
          <p:nvPr>
            <p:ph type="ftr" sz="quarter" idx="11"/>
          </p:nvPr>
        </p:nvSpPr>
        <p:spPr/>
        <p:txBody>
          <a:bodyPr/>
          <a:lstStyle/>
          <a:p>
            <a:endParaRPr lang="en-US" dirty="0">
              <a:solidFill>
                <a:srgbClr val="04617B"/>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603073845"/>
      </p:ext>
    </p:extLst>
  </p:cSld>
  <p:clrMapOvr>
    <a:masterClrMapping/>
  </p:clrMapOvr>
  <p:transition advClick="0">
    <p:diamon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3" name="Footer Placeholder 2"/>
          <p:cNvSpPr>
            <a:spLocks noGrp="1"/>
          </p:cNvSpPr>
          <p:nvPr>
            <p:ph type="ftr" sz="quarter" idx="11"/>
          </p:nvPr>
        </p:nvSpPr>
        <p:spPr/>
        <p:txBody>
          <a:bodyPr/>
          <a:lstStyle/>
          <a:p>
            <a:endParaRPr lang="en-US" dirty="0">
              <a:solidFill>
                <a:srgbClr val="04617B"/>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138008732"/>
      </p:ext>
    </p:extLst>
  </p:cSld>
  <p:clrMapOvr>
    <a:masterClrMapping/>
  </p:clrMapOvr>
  <p:transition advClick="0">
    <p:diamon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9224228"/>
      </p:ext>
    </p:extLst>
  </p:cSld>
  <p:clrMapOvr>
    <a:masterClrMapping/>
  </p:clrMapOvr>
  <p:transition advClick="0">
    <p:diamon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259731"/>
      </p:ext>
    </p:extLst>
  </p:cSld>
  <p:clrMapOvr>
    <a:masterClrMapping/>
  </p:clrMapOvr>
  <p:transition advClick="0">
    <p:diamon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042760761"/>
      </p:ext>
    </p:extLst>
  </p:cSld>
  <p:clrMapOvr>
    <a:masterClrMapping/>
  </p:clrMapOvr>
  <p:transition advClick="0">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tr-TR" smtClean="0"/>
              <a:t>Asıl başlık stili için tıklatın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83A6BA-D0E3-4B34-9289-27A3E9CB0DEF}" type="datetimeFigureOut">
              <a:rPr lang="tr-TR" smtClean="0"/>
              <a:pPr/>
              <a:t>10.11.2023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3658625231"/>
      </p:ext>
    </p:extLst>
  </p:cSld>
  <p:clrMapOvr>
    <a:masterClrMapping/>
  </p:clrMapOvr>
  <p:transition spd="slow">
    <p:comb/>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297726232"/>
      </p:ext>
    </p:extLst>
  </p:cSld>
  <p:clrMapOvr>
    <a:masterClrMapping/>
  </p:clrMapOvr>
  <p:transition advClick="0">
    <p:diamon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34833272"/>
      </p:ext>
    </p:extLst>
  </p:cSld>
  <p:clrMapOvr>
    <a:masterClrMapping/>
  </p:clrMapOvr>
  <p:transition advClick="0">
    <p:diamon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513117463"/>
      </p:ext>
    </p:extLst>
  </p:cSld>
  <p:clrMapOvr>
    <a:masterClrMapping/>
  </p:clrMapOvr>
  <p:transition advClick="0">
    <p:diamon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422340347"/>
      </p:ext>
    </p:extLst>
  </p:cSld>
  <p:clrMapOvr>
    <a:masterClrMapping/>
  </p:clrMapOvr>
  <p:transition advClick="0">
    <p:diamon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p:txBody>
          <a:bodyPr/>
          <a:lstStyle/>
          <a:p>
            <a:endParaRPr lang="en-US" dirty="0">
              <a:solidFill>
                <a:srgbClr val="04617B"/>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683273072"/>
      </p:ext>
    </p:extLst>
  </p:cSld>
  <p:clrMapOvr>
    <a:masterClrMapping/>
  </p:clrMapOvr>
  <p:transition advClick="0">
    <p:diamon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8" name="Footer Placeholder 7"/>
          <p:cNvSpPr>
            <a:spLocks noGrp="1"/>
          </p:cNvSpPr>
          <p:nvPr>
            <p:ph type="ftr" sz="quarter" idx="11"/>
          </p:nvPr>
        </p:nvSpPr>
        <p:spPr/>
        <p:txBody>
          <a:bodyPr/>
          <a:lstStyle/>
          <a:p>
            <a:endParaRPr lang="en-US" dirty="0">
              <a:solidFill>
                <a:srgbClr val="04617B"/>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255050701"/>
      </p:ext>
    </p:extLst>
  </p:cSld>
  <p:clrMapOvr>
    <a:masterClrMapping/>
  </p:clrMapOvr>
  <p:transition advClick="0">
    <p:diamon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4" name="Footer Placeholder 3"/>
          <p:cNvSpPr>
            <a:spLocks noGrp="1"/>
          </p:cNvSpPr>
          <p:nvPr>
            <p:ph type="ftr" sz="quarter" idx="11"/>
          </p:nvPr>
        </p:nvSpPr>
        <p:spPr/>
        <p:txBody>
          <a:bodyPr/>
          <a:lstStyle/>
          <a:p>
            <a:endParaRPr lang="en-US" dirty="0">
              <a:solidFill>
                <a:srgbClr val="04617B"/>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867887029"/>
      </p:ext>
    </p:extLst>
  </p:cSld>
  <p:clrMapOvr>
    <a:masterClrMapping/>
  </p:clrMapOvr>
  <p:transition advClick="0">
    <p:diamon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3" name="Footer Placeholder 2"/>
          <p:cNvSpPr>
            <a:spLocks noGrp="1"/>
          </p:cNvSpPr>
          <p:nvPr>
            <p:ph type="ftr" sz="quarter" idx="11"/>
          </p:nvPr>
        </p:nvSpPr>
        <p:spPr/>
        <p:txBody>
          <a:bodyPr/>
          <a:lstStyle/>
          <a:p>
            <a:endParaRPr lang="en-US" dirty="0">
              <a:solidFill>
                <a:srgbClr val="04617B"/>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372289265"/>
      </p:ext>
    </p:extLst>
  </p:cSld>
  <p:clrMapOvr>
    <a:masterClrMapping/>
  </p:clrMapOvr>
  <p:transition advClick="0">
    <p:diamon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1747324"/>
      </p:ext>
    </p:extLst>
  </p:cSld>
  <p:clrMapOvr>
    <a:masterClrMapping/>
  </p:clrMapOvr>
  <p:transition advClick="0">
    <p:diamon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5801658"/>
      </p:ext>
    </p:extLst>
  </p:cSld>
  <p:clrMapOvr>
    <a:masterClrMapping/>
  </p:clrMapOvr>
  <p:transition advClick="0">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tr-TR" smtClean="0"/>
              <a:t>Asıl başlık stili için tıklatın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tr-TR" smtClean="0"/>
              <a:t>Resim eklemek için simgeyi tıklatın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3885810" y="6041362"/>
            <a:ext cx="976879" cy="365125"/>
          </a:xfrm>
        </p:spPr>
        <p:txBody>
          <a:bodyPr/>
          <a:lstStyle/>
          <a:p>
            <a:fld id="{EF83A6BA-D0E3-4B34-9289-27A3E9CB0DEF}" type="datetimeFigureOut">
              <a:rPr lang="tr-TR" smtClean="0"/>
              <a:pPr/>
              <a:t>10.11.2023</a:t>
            </a:fld>
            <a:endParaRPr lang="tr-TR"/>
          </a:p>
        </p:txBody>
      </p:sp>
      <p:sp>
        <p:nvSpPr>
          <p:cNvPr id="6" name="Footer Placeholder 5"/>
          <p:cNvSpPr>
            <a:spLocks noGrp="1"/>
          </p:cNvSpPr>
          <p:nvPr>
            <p:ph type="ftr" sz="quarter" idx="11"/>
          </p:nvPr>
        </p:nvSpPr>
        <p:spPr>
          <a:xfrm>
            <a:off x="590396" y="6041362"/>
            <a:ext cx="3295413" cy="365125"/>
          </a:xfrm>
        </p:spPr>
        <p:txBody>
          <a:bodyPr/>
          <a:lstStyle/>
          <a:p>
            <a:endParaRPr lang="tr-TR"/>
          </a:p>
        </p:txBody>
      </p:sp>
      <p:sp>
        <p:nvSpPr>
          <p:cNvPr id="7" name="Slide Number Placeholder 6"/>
          <p:cNvSpPr>
            <a:spLocks noGrp="1"/>
          </p:cNvSpPr>
          <p:nvPr>
            <p:ph type="sldNum" sz="quarter" idx="12"/>
          </p:nvPr>
        </p:nvSpPr>
        <p:spPr>
          <a:xfrm>
            <a:off x="4862689" y="5915888"/>
            <a:ext cx="1062155" cy="490599"/>
          </a:xfrm>
        </p:spPr>
        <p:txBody>
          <a:bodyPr/>
          <a:lstStyle/>
          <a:p>
            <a:fld id="{2C538113-744F-43F2-9A34-7E7F86EE3CA5}" type="slidenum">
              <a:rPr lang="tr-TR" smtClean="0"/>
              <a:pPr/>
              <a:t>‹#›</a:t>
            </a:fld>
            <a:endParaRPr lang="tr-TR"/>
          </a:p>
        </p:txBody>
      </p:sp>
    </p:spTree>
    <p:extLst>
      <p:ext uri="{BB962C8B-B14F-4D97-AF65-F5344CB8AC3E}">
        <p14:creationId xmlns:p14="http://schemas.microsoft.com/office/powerpoint/2010/main" val="2438148660"/>
      </p:ext>
    </p:extLst>
  </p:cSld>
  <p:clrMapOvr>
    <a:masterClrMapping/>
  </p:clrMapOvr>
  <p:transition spd="slow">
    <p:comb/>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910753658"/>
      </p:ext>
    </p:extLst>
  </p:cSld>
  <p:clrMapOvr>
    <a:masterClrMapping/>
  </p:clrMapOvr>
  <p:transition advClick="0">
    <p:diamon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095478074"/>
      </p:ext>
    </p:extLst>
  </p:cSld>
  <p:clrMapOvr>
    <a:masterClrMapping/>
  </p:clrMapOvr>
  <p:transition advClick="0">
    <p:diamon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09008423"/>
      </p:ext>
    </p:extLst>
  </p:cSld>
  <p:clrMapOvr>
    <a:masterClrMapping/>
  </p:clrMapOvr>
  <p:transition advClick="0">
    <p:diamon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893757793"/>
      </p:ext>
    </p:extLst>
  </p:cSld>
  <p:clrMapOvr>
    <a:masterClrMapping/>
  </p:clrMapOvr>
  <p:transition advClick="0">
    <p:diamon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solidFill>
                <a:srgbClr val="04617B"/>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173852888"/>
      </p:ext>
    </p:extLst>
  </p:cSld>
  <p:clrMapOvr>
    <a:masterClrMapping/>
  </p:clrMapOvr>
  <p:transition advClick="0">
    <p:diamon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p:txBody>
          <a:bodyPr/>
          <a:lstStyle/>
          <a:p>
            <a:endParaRPr lang="en-US" dirty="0">
              <a:solidFill>
                <a:srgbClr val="04617B"/>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377925523"/>
      </p:ext>
    </p:extLst>
  </p:cSld>
  <p:clrMapOvr>
    <a:masterClrMapping/>
  </p:clrMapOvr>
  <p:transition advClick="0">
    <p:diamon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8" name="Footer Placeholder 7"/>
          <p:cNvSpPr>
            <a:spLocks noGrp="1"/>
          </p:cNvSpPr>
          <p:nvPr>
            <p:ph type="ftr" sz="quarter" idx="11"/>
          </p:nvPr>
        </p:nvSpPr>
        <p:spPr/>
        <p:txBody>
          <a:bodyPr/>
          <a:lstStyle/>
          <a:p>
            <a:endParaRPr lang="en-US" dirty="0">
              <a:solidFill>
                <a:srgbClr val="04617B"/>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002732944"/>
      </p:ext>
    </p:extLst>
  </p:cSld>
  <p:clrMapOvr>
    <a:masterClrMapping/>
  </p:clrMapOvr>
  <p:transition advClick="0">
    <p:diamon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4" name="Footer Placeholder 3"/>
          <p:cNvSpPr>
            <a:spLocks noGrp="1"/>
          </p:cNvSpPr>
          <p:nvPr>
            <p:ph type="ftr" sz="quarter" idx="11"/>
          </p:nvPr>
        </p:nvSpPr>
        <p:spPr/>
        <p:txBody>
          <a:bodyPr/>
          <a:lstStyle/>
          <a:p>
            <a:endParaRPr lang="en-US" dirty="0">
              <a:solidFill>
                <a:srgbClr val="04617B"/>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1440925073"/>
      </p:ext>
    </p:extLst>
  </p:cSld>
  <p:clrMapOvr>
    <a:masterClrMapping/>
  </p:clrMapOvr>
  <p:transition advClick="0">
    <p:diamon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3" name="Footer Placeholder 2"/>
          <p:cNvSpPr>
            <a:spLocks noGrp="1"/>
          </p:cNvSpPr>
          <p:nvPr>
            <p:ph type="ftr" sz="quarter" idx="11"/>
          </p:nvPr>
        </p:nvSpPr>
        <p:spPr/>
        <p:txBody>
          <a:bodyPr/>
          <a:lstStyle/>
          <a:p>
            <a:endParaRPr lang="en-US" dirty="0">
              <a:solidFill>
                <a:srgbClr val="04617B"/>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04617B"/>
                </a:solidFill>
              </a:rPr>
              <a:pPr/>
              <a:t>‹#›</a:t>
            </a:fld>
            <a:endParaRPr lang="en-US" dirty="0">
              <a:solidFill>
                <a:srgbClr val="04617B"/>
              </a:solidFill>
            </a:endParaRPr>
          </a:p>
        </p:txBody>
      </p:sp>
    </p:spTree>
    <p:extLst>
      <p:ext uri="{BB962C8B-B14F-4D97-AF65-F5344CB8AC3E}">
        <p14:creationId xmlns:p14="http://schemas.microsoft.com/office/powerpoint/2010/main" val="2164494804"/>
      </p:ext>
    </p:extLst>
  </p:cSld>
  <p:clrMapOvr>
    <a:masterClrMapping/>
  </p:clrMapOvr>
  <p:transition advClick="0">
    <p:diamon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solidFill>
                  <a:srgbClr val="04617B"/>
                </a:solidFill>
              </a:rPr>
              <a:pPr/>
              <a:t>11/10/2023</a:t>
            </a:fld>
            <a:endParaRPr lang="en-US" dirty="0">
              <a:solidFill>
                <a:srgbClr val="04617B"/>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04617B"/>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solidFill>
                  <a:srgbClr val="04617B"/>
                </a:solidFill>
              </a:rPr>
              <a:pPr/>
              <a:t>‹#›</a:t>
            </a:fld>
            <a:endParaRPr lang="en-US" dirty="0">
              <a:solidFill>
                <a:srgbClr val="04617B"/>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7563235"/>
      </p:ext>
    </p:extLst>
  </p:cSld>
  <p:clrMapOvr>
    <a:masterClrMapping/>
  </p:clrMapOvr>
  <p:transition advClick="0">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tr-T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EF83A6BA-D0E3-4B34-9289-27A3E9CB0DEF}" type="datetimeFigureOut">
              <a:rPr lang="tr-TR" smtClean="0"/>
              <a:pPr/>
              <a:t>10.11.2023</a:t>
            </a:fld>
            <a:endParaRPr lang="tr-T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C538113-744F-43F2-9A34-7E7F86EE3CA5}" type="slidenum">
              <a:rPr lang="tr-TR" smtClean="0"/>
              <a:pPr/>
              <a:t>‹#›</a:t>
            </a:fld>
            <a:endParaRPr lang="tr-TR"/>
          </a:p>
        </p:txBody>
      </p:sp>
    </p:spTree>
    <p:extLst>
      <p:ext uri="{BB962C8B-B14F-4D97-AF65-F5344CB8AC3E}">
        <p14:creationId xmlns:p14="http://schemas.microsoft.com/office/powerpoint/2010/main" val="3237023293"/>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ransition spd="slow">
    <p:comb/>
  </p:transition>
  <p:timing>
    <p:tnLst>
      <p:par>
        <p:cTn id="1" dur="indefinite" restart="never" nodeType="tmRoot"/>
      </p:par>
    </p:tnLst>
  </p:timing>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48A87A34-81AB-432B-8DAE-1953F412C126}" type="datetimeFigureOut">
              <a:rPr lang="en-US" smtClean="0">
                <a:solidFill>
                  <a:srgbClr val="04617B"/>
                </a:solidFill>
              </a:rPr>
              <a:pPr defTabSz="457200"/>
              <a:t>11/10/2023</a:t>
            </a:fld>
            <a:endParaRPr lang="en-US" dirty="0">
              <a:solidFill>
                <a:srgbClr val="04617B"/>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04617B"/>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6D22F896-40B5-4ADD-8801-0D06FADFA095}" type="slidenum">
              <a:rPr lang="en-US" smtClean="0">
                <a:solidFill>
                  <a:srgbClr val="04617B"/>
                </a:solidFill>
              </a:rPr>
              <a:pPr defTabSz="457200"/>
              <a:t>‹#›</a:t>
            </a:fld>
            <a:endParaRPr lang="en-US" dirty="0">
              <a:solidFill>
                <a:srgbClr val="04617B"/>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282041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advClick="0">
    <p:diamond/>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48A87A34-81AB-432B-8DAE-1953F412C126}" type="datetimeFigureOut">
              <a:rPr lang="en-US" smtClean="0">
                <a:solidFill>
                  <a:srgbClr val="04617B"/>
                </a:solidFill>
              </a:rPr>
              <a:pPr defTabSz="457200"/>
              <a:t>11/10/2023</a:t>
            </a:fld>
            <a:endParaRPr lang="en-US" dirty="0">
              <a:solidFill>
                <a:srgbClr val="04617B"/>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04617B"/>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6D22F896-40B5-4ADD-8801-0D06FADFA095}" type="slidenum">
              <a:rPr lang="en-US" smtClean="0">
                <a:solidFill>
                  <a:srgbClr val="04617B"/>
                </a:solidFill>
              </a:rPr>
              <a:pPr defTabSz="457200"/>
              <a:t>‹#›</a:t>
            </a:fld>
            <a:endParaRPr lang="en-US" dirty="0">
              <a:solidFill>
                <a:srgbClr val="04617B"/>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578332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advClick="0">
    <p:diamond/>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48A87A34-81AB-432B-8DAE-1953F412C126}" type="datetimeFigureOut">
              <a:rPr lang="en-US" smtClean="0">
                <a:solidFill>
                  <a:srgbClr val="04617B"/>
                </a:solidFill>
              </a:rPr>
              <a:pPr defTabSz="457200"/>
              <a:t>11/10/2023</a:t>
            </a:fld>
            <a:endParaRPr lang="en-US" dirty="0">
              <a:solidFill>
                <a:srgbClr val="04617B"/>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04617B"/>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6D22F896-40B5-4ADD-8801-0D06FADFA095}" type="slidenum">
              <a:rPr lang="en-US" smtClean="0">
                <a:solidFill>
                  <a:srgbClr val="04617B"/>
                </a:solidFill>
              </a:rPr>
              <a:pPr defTabSz="457200"/>
              <a:t>‹#›</a:t>
            </a:fld>
            <a:endParaRPr lang="en-US" dirty="0">
              <a:solidFill>
                <a:srgbClr val="04617B"/>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646545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advClick="0">
    <p:diamond/>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48A87A34-81AB-432B-8DAE-1953F412C126}" type="datetimeFigureOut">
              <a:rPr lang="en-US" smtClean="0">
                <a:solidFill>
                  <a:srgbClr val="04617B"/>
                </a:solidFill>
              </a:rPr>
              <a:pPr defTabSz="457200"/>
              <a:t>11/10/2023</a:t>
            </a:fld>
            <a:endParaRPr lang="en-US" dirty="0">
              <a:solidFill>
                <a:srgbClr val="04617B"/>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04617B"/>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6D22F896-40B5-4ADD-8801-0D06FADFA095}" type="slidenum">
              <a:rPr lang="en-US" smtClean="0">
                <a:solidFill>
                  <a:srgbClr val="04617B"/>
                </a:solidFill>
              </a:rPr>
              <a:pPr defTabSz="457200"/>
              <a:t>‹#›</a:t>
            </a:fld>
            <a:endParaRPr lang="en-US" dirty="0">
              <a:solidFill>
                <a:srgbClr val="04617B"/>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641849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advClick="0">
    <p:diamond/>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48A87A34-81AB-432B-8DAE-1953F412C126}" type="datetimeFigureOut">
              <a:rPr lang="en-US" smtClean="0">
                <a:solidFill>
                  <a:srgbClr val="04617B"/>
                </a:solidFill>
              </a:rPr>
              <a:pPr defTabSz="457200"/>
              <a:t>11/10/2023</a:t>
            </a:fld>
            <a:endParaRPr lang="en-US" dirty="0">
              <a:solidFill>
                <a:srgbClr val="04617B"/>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04617B"/>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6D22F896-40B5-4ADD-8801-0D06FADFA095}" type="slidenum">
              <a:rPr lang="en-US" smtClean="0">
                <a:solidFill>
                  <a:srgbClr val="04617B"/>
                </a:solidFill>
              </a:rPr>
              <a:pPr defTabSz="457200"/>
              <a:t>‹#›</a:t>
            </a:fld>
            <a:endParaRPr lang="en-US" dirty="0">
              <a:solidFill>
                <a:srgbClr val="04617B"/>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838590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advClick="0">
    <p:diamond/>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48A87A34-81AB-432B-8DAE-1953F412C126}" type="datetimeFigureOut">
              <a:rPr lang="en-US" smtClean="0">
                <a:solidFill>
                  <a:srgbClr val="04617B"/>
                </a:solidFill>
              </a:rPr>
              <a:pPr defTabSz="457200"/>
              <a:t>11/10/2023</a:t>
            </a:fld>
            <a:endParaRPr lang="en-US" dirty="0">
              <a:solidFill>
                <a:srgbClr val="04617B"/>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04617B"/>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6D22F896-40B5-4ADD-8801-0D06FADFA095}" type="slidenum">
              <a:rPr lang="en-US" smtClean="0">
                <a:solidFill>
                  <a:srgbClr val="04617B"/>
                </a:solidFill>
              </a:rPr>
              <a:pPr defTabSz="457200"/>
              <a:t>‹#›</a:t>
            </a:fld>
            <a:endParaRPr lang="en-US" dirty="0">
              <a:solidFill>
                <a:srgbClr val="04617B"/>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519099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advClick="0">
    <p:diamond/>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48A87A34-81AB-432B-8DAE-1953F412C126}" type="datetimeFigureOut">
              <a:rPr lang="en-US" smtClean="0">
                <a:solidFill>
                  <a:srgbClr val="04617B"/>
                </a:solidFill>
              </a:rPr>
              <a:pPr defTabSz="457200"/>
              <a:t>11/10/2023</a:t>
            </a:fld>
            <a:endParaRPr lang="en-US" dirty="0">
              <a:solidFill>
                <a:srgbClr val="04617B"/>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04617B"/>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6D22F896-40B5-4ADD-8801-0D06FADFA095}" type="slidenum">
              <a:rPr lang="en-US" smtClean="0">
                <a:solidFill>
                  <a:srgbClr val="04617B"/>
                </a:solidFill>
              </a:rPr>
              <a:pPr defTabSz="457200"/>
              <a:t>‹#›</a:t>
            </a:fld>
            <a:endParaRPr lang="en-US" dirty="0">
              <a:solidFill>
                <a:srgbClr val="04617B"/>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403810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ransition advClick="0">
    <p:diamond/>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48A87A34-81AB-432B-8DAE-1953F412C126}" type="datetimeFigureOut">
              <a:rPr lang="en-US" smtClean="0">
                <a:solidFill>
                  <a:srgbClr val="04617B"/>
                </a:solidFill>
              </a:rPr>
              <a:pPr defTabSz="457200"/>
              <a:t>11/10/2023</a:t>
            </a:fld>
            <a:endParaRPr lang="en-US" dirty="0">
              <a:solidFill>
                <a:srgbClr val="04617B"/>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04617B"/>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6D22F896-40B5-4ADD-8801-0D06FADFA095}" type="slidenum">
              <a:rPr lang="en-US" smtClean="0">
                <a:solidFill>
                  <a:srgbClr val="04617B"/>
                </a:solidFill>
              </a:rPr>
              <a:pPr defTabSz="457200"/>
              <a:t>‹#›</a:t>
            </a:fld>
            <a:endParaRPr lang="en-US" dirty="0">
              <a:solidFill>
                <a:srgbClr val="04617B"/>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681994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advClick="0">
    <p:diamond/>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7.xml"/><Relationship Id="rId4" Type="http://schemas.openxmlformats.org/officeDocument/2006/relationships/hyperlink" Target="../Say&#305;sal%20Dosyalar/Test-Tekrar%20Test.xlsx"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Say&#305;sal%20Dosyalar/Test-Tekrar%20Test.xlsx"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Say&#305;sal%20Dosyalar/Test-Tekrar%20Test.xlsx"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0.xml"/><Relationship Id="rId1" Type="http://schemas.openxmlformats.org/officeDocument/2006/relationships/tags" Target="../tags/tag2.xml"/><Relationship Id="rId5" Type="http://schemas.openxmlformats.org/officeDocument/2006/relationships/hyperlink" Target="../Say&#305;sal%20Dosyalar/E&#351;de&#287;er%20Formlar.sav" TargetMode="Externa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Say&#305;sal%20Dosyalar/Ak&#305;ll&#305;%20Telefon%20Anket%20Verileri,%20N=435.sav" TargetMode="External"/><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Say&#305;sal%20Dosyalar/Ak&#305;ll&#305;%20Telefon%20Anket%20Verileri,%20N=435.sav" TargetMode="External"/><Relationship Id="rId2" Type="http://schemas.openxmlformats.org/officeDocument/2006/relationships/hyperlink" Target="../Say&#305;sal%20Dosyalar/Telefon%20Ba&#287;&#305;ml&#305;l&#305;&#287;&#305;%20Makalesi.pdf"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93.xml"/><Relationship Id="rId4" Type="http://schemas.openxmlformats.org/officeDocument/2006/relationships/image" Target="../media/image26.gif"/></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27637" y="1274938"/>
            <a:ext cx="10993546" cy="1158546"/>
          </a:xfrm>
        </p:spPr>
        <p:txBody>
          <a:bodyPr/>
          <a:lstStyle/>
          <a:p>
            <a:pPr algn="ctr"/>
            <a:r>
              <a:rPr lang="tr-TR" dirty="0" smtClean="0">
                <a:latin typeface="Arial Black" panose="020B0A04020102020204" pitchFamily="34" charset="0"/>
              </a:rPr>
              <a:t/>
            </a:r>
            <a:br>
              <a:rPr lang="tr-TR" dirty="0" smtClean="0">
                <a:latin typeface="Arial Black" panose="020B0A04020102020204" pitchFamily="34" charset="0"/>
              </a:rPr>
            </a:br>
            <a:r>
              <a:rPr lang="tr-TR" dirty="0">
                <a:latin typeface="Arial Black" panose="020B0A04020102020204" pitchFamily="34" charset="0"/>
              </a:rPr>
              <a:t/>
            </a:r>
            <a:br>
              <a:rPr lang="tr-TR" dirty="0">
                <a:latin typeface="Arial Black" panose="020B0A04020102020204" pitchFamily="34" charset="0"/>
              </a:rPr>
            </a:br>
            <a:r>
              <a:rPr lang="tr-TR" sz="4000" dirty="0" smtClean="0">
                <a:latin typeface="Arial" panose="020B0604020202020204" pitchFamily="34" charset="0"/>
                <a:cs typeface="Arial" panose="020B0604020202020204" pitchFamily="34" charset="0"/>
              </a:rPr>
              <a:t>Puanların Güvenirliği ve Standart </a:t>
            </a:r>
            <a:r>
              <a:rPr lang="tr-TR" sz="4000" dirty="0">
                <a:latin typeface="Arial" panose="020B0604020202020204" pitchFamily="34" charset="0"/>
                <a:cs typeface="Arial" panose="020B0604020202020204" pitchFamily="34" charset="0"/>
              </a:rPr>
              <a:t>H</a:t>
            </a:r>
            <a:r>
              <a:rPr lang="tr-TR" sz="4000" dirty="0" smtClean="0">
                <a:latin typeface="Arial" panose="020B0604020202020204" pitchFamily="34" charset="0"/>
                <a:cs typeface="Arial" panose="020B0604020202020204" pitchFamily="34" charset="0"/>
              </a:rPr>
              <a:t>atası</a:t>
            </a:r>
            <a:endParaRPr lang="tr-TR" sz="4000" dirty="0">
              <a:latin typeface="Arial" panose="020B0604020202020204" pitchFamily="34" charset="0"/>
              <a:cs typeface="Arial" panose="020B0604020202020204" pitchFamily="34" charset="0"/>
            </a:endParaRPr>
          </a:p>
        </p:txBody>
      </p:sp>
      <p:sp>
        <p:nvSpPr>
          <p:cNvPr id="3" name="Alt Başlık 2"/>
          <p:cNvSpPr>
            <a:spLocks noGrp="1"/>
          </p:cNvSpPr>
          <p:nvPr>
            <p:ph type="subTitle" idx="1"/>
          </p:nvPr>
        </p:nvSpPr>
        <p:spPr>
          <a:xfrm>
            <a:off x="734873" y="368880"/>
            <a:ext cx="10572000" cy="434974"/>
          </a:xfrm>
        </p:spPr>
        <p:txBody>
          <a:bodyPr>
            <a:noAutofit/>
          </a:bodyPr>
          <a:lstStyle/>
          <a:p>
            <a:pPr algn="ctr"/>
            <a:r>
              <a:rPr lang="tr-TR" sz="4000" dirty="0" smtClean="0">
                <a:latin typeface="Arial Black" panose="020B0A04020102020204" pitchFamily="34" charset="0"/>
              </a:rPr>
              <a:t>Ünite 4</a:t>
            </a:r>
            <a:endParaRPr lang="tr-TR" sz="4000" dirty="0">
              <a:latin typeface="Arial Black" panose="020B0A04020102020204" pitchFamily="34" charset="0"/>
            </a:endParaRPr>
          </a:p>
        </p:txBody>
      </p:sp>
      <p:sp>
        <p:nvSpPr>
          <p:cNvPr id="4" name="Metin kutusu 3"/>
          <p:cNvSpPr txBox="1"/>
          <p:nvPr/>
        </p:nvSpPr>
        <p:spPr>
          <a:xfrm>
            <a:off x="3796940" y="3482458"/>
            <a:ext cx="5422005" cy="523220"/>
          </a:xfrm>
          <a:prstGeom prst="rect">
            <a:avLst/>
          </a:prstGeom>
          <a:noFill/>
        </p:spPr>
        <p:txBody>
          <a:bodyPr wrap="square" rtlCol="0">
            <a:spAutoFit/>
          </a:bodyPr>
          <a:lstStyle/>
          <a:p>
            <a:pPr algn="ctr"/>
            <a:r>
              <a:rPr lang="tr-TR" sz="2800" b="1" spc="50" dirty="0" err="1" smtClean="0">
                <a:ln w="0"/>
                <a:solidFill>
                  <a:schemeClr val="bg2"/>
                </a:solidFill>
                <a:effectLst>
                  <a:innerShdw blurRad="63500" dist="50800" dir="13500000">
                    <a:srgbClr val="000000">
                      <a:alpha val="50000"/>
                    </a:srgbClr>
                  </a:innerShdw>
                </a:effectLst>
              </a:rPr>
              <a:t>Prof.Dr</a:t>
            </a:r>
            <a:r>
              <a:rPr lang="tr-TR" sz="2800" b="1" spc="50" dirty="0" smtClean="0">
                <a:ln w="0"/>
                <a:solidFill>
                  <a:schemeClr val="bg2"/>
                </a:solidFill>
                <a:effectLst>
                  <a:innerShdw blurRad="63500" dist="50800" dir="13500000">
                    <a:srgbClr val="000000">
                      <a:alpha val="50000"/>
                    </a:srgbClr>
                  </a:innerShdw>
                </a:effectLst>
              </a:rPr>
              <a:t>. Mevlüt KAYA</a:t>
            </a:r>
            <a:endParaRPr lang="tr-TR" sz="2800" b="1" spc="50" dirty="0">
              <a:ln w="0"/>
              <a:solidFill>
                <a:schemeClr val="bg2"/>
              </a:solidFill>
              <a:effectLst>
                <a:innerShdw blurRad="63500" dist="50800" dir="13500000">
                  <a:srgbClr val="000000">
                    <a:alpha val="50000"/>
                  </a:srgbClr>
                </a:innerShdw>
              </a:effectLst>
            </a:endParaRPr>
          </a:p>
        </p:txBody>
      </p:sp>
      <p:pic>
        <p:nvPicPr>
          <p:cNvPr id="5" name="Resim 4"/>
          <p:cNvPicPr>
            <a:picLocks noChangeAspect="1"/>
          </p:cNvPicPr>
          <p:nvPr/>
        </p:nvPicPr>
        <p:blipFill>
          <a:blip r:embed="rId2"/>
          <a:stretch>
            <a:fillRect/>
          </a:stretch>
        </p:blipFill>
        <p:spPr>
          <a:xfrm>
            <a:off x="527637" y="3193515"/>
            <a:ext cx="3434494" cy="3467865"/>
          </a:xfrm>
          <a:prstGeom prst="rect">
            <a:avLst/>
          </a:prstGeom>
        </p:spPr>
      </p:pic>
      <p:sp>
        <p:nvSpPr>
          <p:cNvPr id="6" name="Metin kutusu 5"/>
          <p:cNvSpPr txBox="1"/>
          <p:nvPr/>
        </p:nvSpPr>
        <p:spPr>
          <a:xfrm>
            <a:off x="4040513" y="4927447"/>
            <a:ext cx="2467429" cy="1631216"/>
          </a:xfrm>
          <a:prstGeom prst="rect">
            <a:avLst/>
          </a:prstGeom>
          <a:noFill/>
        </p:spPr>
        <p:txBody>
          <a:bodyPr wrap="square" rtlCol="0">
            <a:spAutoFit/>
          </a:bodyPr>
          <a:lstStyle/>
          <a:p>
            <a:pPr algn="ctr"/>
            <a:r>
              <a:rPr lang="tr-TR" sz="2000" b="1" dirty="0" smtClean="0">
                <a:solidFill>
                  <a:schemeClr val="tx2"/>
                </a:solidFill>
              </a:rPr>
              <a:t>LÜTFEN TELEFONLARINIZI CEBİNİZE VEYA ÇANTANIZA KOYUNUZ!</a:t>
            </a:r>
            <a:endParaRPr lang="tr-TR" sz="2000" dirty="0">
              <a:solidFill>
                <a:schemeClr val="tx2"/>
              </a:solidFill>
            </a:endParaRPr>
          </a:p>
        </p:txBody>
      </p:sp>
    </p:spTree>
    <p:extLst>
      <p:ext uri="{BB962C8B-B14F-4D97-AF65-F5344CB8AC3E}">
        <p14:creationId xmlns:p14="http://schemas.microsoft.com/office/powerpoint/2010/main" val="3215178384"/>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İçerik Yer Tutucusu 9"/>
              <p:cNvSpPr>
                <a:spLocks noGrp="1"/>
              </p:cNvSpPr>
              <p:nvPr>
                <p:ph idx="1"/>
              </p:nvPr>
            </p:nvSpPr>
            <p:spPr>
              <a:xfrm>
                <a:off x="180304" y="2382592"/>
                <a:ext cx="11732653" cy="4475408"/>
              </a:xfrm>
            </p:spPr>
            <p:txBody>
              <a:bodyPr>
                <a:normAutofit/>
              </a:bodyPr>
              <a:lstStyle/>
              <a:p>
                <a:r>
                  <a:rPr lang="tr-TR" sz="2400" dirty="0" smtClean="0">
                    <a:latin typeface="Arial" panose="020B0604020202020204" pitchFamily="34" charset="0"/>
                    <a:cs typeface="Arial" panose="020B0604020202020204" pitchFamily="34" charset="0"/>
                  </a:rPr>
                  <a:t>Klasik test teorisinde güvenirlik, sistematik olmayan tesadüfi hataya odaklanmıştır.</a:t>
                </a:r>
              </a:p>
              <a:p>
                <a:r>
                  <a:rPr lang="tr-TR" sz="2400" dirty="0" smtClean="0">
                    <a:latin typeface="Arial" panose="020B0604020202020204" pitchFamily="34" charset="0"/>
                    <a:cs typeface="Arial" panose="020B0604020202020204" pitchFamily="34" charset="0"/>
                  </a:rPr>
                  <a:t>İstatistikte, korelasyonun genel bir simgesi olan “</a:t>
                </a:r>
                <a:r>
                  <a:rPr lang="tr-TR" sz="2400" b="1" dirty="0" smtClean="0">
                    <a:latin typeface="Arial" panose="020B0604020202020204" pitchFamily="34" charset="0"/>
                    <a:cs typeface="Arial" panose="020B0604020202020204" pitchFamily="34" charset="0"/>
                  </a:rPr>
                  <a:t>r</a:t>
                </a:r>
                <a:r>
                  <a:rPr lang="tr-TR" sz="2400" dirty="0" smtClean="0">
                    <a:latin typeface="Arial" panose="020B0604020202020204" pitchFamily="34" charset="0"/>
                    <a:cs typeface="Arial" panose="020B0604020202020204" pitchFamily="34" charset="0"/>
                  </a:rPr>
                  <a:t>” kestirilen güvenirlik katsayısını ifade etmede kullanılır.</a:t>
                </a:r>
              </a:p>
              <a:p>
                <a:pPr marL="0" indent="0">
                  <a:buNone/>
                </a:pPr>
                <a:r>
                  <a:rPr lang="tr-TR" sz="2400" dirty="0" smtClean="0">
                    <a:latin typeface="Arial" panose="020B0604020202020204" pitchFamily="34" charset="0"/>
                    <a:cs typeface="Arial" panose="020B0604020202020204" pitchFamily="34" charset="0"/>
                  </a:rPr>
                  <a:t> Korelasyon katsayısı -1 ile +1 arasında değişirken, güvenirlik </a:t>
                </a:r>
                <a:r>
                  <a:rPr lang="tr-TR" sz="2400" dirty="0">
                    <a:latin typeface="Arial" panose="020B0604020202020204" pitchFamily="34" charset="0"/>
                    <a:cs typeface="Arial" panose="020B0604020202020204" pitchFamily="34" charset="0"/>
                  </a:rPr>
                  <a:t>katsayısı 0 ile </a:t>
                </a:r>
                <a:r>
                  <a:rPr lang="tr-TR" sz="2400" dirty="0" smtClean="0">
                    <a:latin typeface="Arial" panose="020B0604020202020204" pitchFamily="34" charset="0"/>
                    <a:cs typeface="Arial" panose="020B0604020202020204" pitchFamily="34" charset="0"/>
                  </a:rPr>
                  <a:t>+1 </a:t>
                </a:r>
                <a:r>
                  <a:rPr lang="tr-TR" sz="2400" dirty="0">
                    <a:latin typeface="Arial" panose="020B0604020202020204" pitchFamily="34" charset="0"/>
                    <a:cs typeface="Arial" panose="020B0604020202020204" pitchFamily="34" charset="0"/>
                  </a:rPr>
                  <a:t>arasında bir değerdir. </a:t>
                </a:r>
                <a:endParaRPr lang="tr-TR" sz="2400" dirty="0" smtClean="0">
                  <a:latin typeface="Arial" panose="020B0604020202020204" pitchFamily="34" charset="0"/>
                  <a:cs typeface="Arial" panose="020B0604020202020204" pitchFamily="34" charset="0"/>
                </a:endParaRPr>
              </a:p>
              <a:p>
                <a:pPr marL="0" indent="0">
                  <a:buNone/>
                </a:pPr>
                <a:r>
                  <a:rPr lang="tr-TR" sz="2400" dirty="0" smtClean="0">
                    <a:latin typeface="Arial" panose="020B0604020202020204" pitchFamily="34" charset="0"/>
                    <a:cs typeface="Arial" panose="020B0604020202020204" pitchFamily="34" charset="0"/>
                  </a:rPr>
                  <a:t>Güvenirlik </a:t>
                </a:r>
                <a:r>
                  <a:rPr lang="tr-TR" sz="2400" dirty="0">
                    <a:latin typeface="Arial" panose="020B0604020202020204" pitchFamily="34" charset="0"/>
                    <a:cs typeface="Arial" panose="020B0604020202020204" pitchFamily="34" charset="0"/>
                  </a:rPr>
                  <a:t>katsayısı “</a:t>
                </a:r>
                <a14:m>
                  <m:oMath xmlns:m="http://schemas.openxmlformats.org/officeDocument/2006/math">
                    <m:sSub>
                      <m:sSubPr>
                        <m:ctrlPr>
                          <a:rPr lang="tr-TR" sz="2400" b="1" i="1">
                            <a:latin typeface="Cambria Math"/>
                          </a:rPr>
                        </m:ctrlPr>
                      </m:sSubPr>
                      <m:e>
                        <m:r>
                          <a:rPr lang="tr-TR" sz="2400" b="1" i="1">
                            <a:latin typeface="Cambria Math" panose="02040503050406030204" pitchFamily="18" charset="0"/>
                          </a:rPr>
                          <m:t>𝒓</m:t>
                        </m:r>
                      </m:e>
                      <m:sub>
                        <m:r>
                          <a:rPr lang="tr-TR" sz="2400" b="1" i="1">
                            <a:latin typeface="Cambria Math" panose="02040503050406030204" pitchFamily="18" charset="0"/>
                          </a:rPr>
                          <m:t>𝒙𝒙</m:t>
                        </m:r>
                      </m:sub>
                    </m:sSub>
                  </m:oMath>
                </a14:m>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+1’e yaklaştıkça güvenirlik yüksek, güvenirlik </a:t>
                </a:r>
                <a:r>
                  <a:rPr lang="tr-TR" sz="2400" dirty="0">
                    <a:latin typeface="Arial" panose="020B0604020202020204" pitchFamily="34" charset="0"/>
                    <a:cs typeface="Arial" panose="020B0604020202020204" pitchFamily="34" charset="0"/>
                  </a:rPr>
                  <a:t>katsayısı “</a:t>
                </a:r>
                <a14:m>
                  <m:oMath xmlns:m="http://schemas.openxmlformats.org/officeDocument/2006/math">
                    <m:sSub>
                      <m:sSubPr>
                        <m:ctrlPr>
                          <a:rPr lang="tr-TR" sz="2400" b="1" i="1">
                            <a:latin typeface="Cambria Math"/>
                          </a:rPr>
                        </m:ctrlPr>
                      </m:sSubPr>
                      <m:e>
                        <m:r>
                          <a:rPr lang="tr-TR" sz="2400" b="1" i="1">
                            <a:latin typeface="Cambria Math" panose="02040503050406030204" pitchFamily="18" charset="0"/>
                          </a:rPr>
                          <m:t>𝒓</m:t>
                        </m:r>
                      </m:e>
                      <m:sub>
                        <m:r>
                          <a:rPr lang="tr-TR" sz="2400" b="1" i="1">
                            <a:latin typeface="Cambria Math" panose="02040503050406030204" pitchFamily="18" charset="0"/>
                          </a:rPr>
                          <m:t>𝒙𝒙</m:t>
                        </m:r>
                      </m:sub>
                    </m:sSub>
                  </m:oMath>
                </a14:m>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0’a </a:t>
                </a:r>
                <a:r>
                  <a:rPr lang="tr-TR" sz="2400" dirty="0">
                    <a:latin typeface="Arial" panose="020B0604020202020204" pitchFamily="34" charset="0"/>
                    <a:cs typeface="Arial" panose="020B0604020202020204" pitchFamily="34" charset="0"/>
                  </a:rPr>
                  <a:t>yaklaştıkça güvenirlik </a:t>
                </a:r>
                <a:r>
                  <a:rPr lang="tr-TR" sz="2400" dirty="0" smtClean="0">
                    <a:latin typeface="Arial" panose="020B0604020202020204" pitchFamily="34" charset="0"/>
                    <a:cs typeface="Arial" panose="020B0604020202020204" pitchFamily="34" charset="0"/>
                  </a:rPr>
                  <a:t>düşük </a:t>
                </a:r>
                <a:r>
                  <a:rPr lang="tr-TR" sz="2400" dirty="0">
                    <a:latin typeface="Arial" panose="020B0604020202020204" pitchFamily="34" charset="0"/>
                    <a:cs typeface="Arial" panose="020B0604020202020204" pitchFamily="34" charset="0"/>
                  </a:rPr>
                  <a:t>demektir.</a:t>
                </a:r>
              </a:p>
              <a:p>
                <a:pPr marL="0" indent="0">
                  <a:buNone/>
                </a:pPr>
                <a:endParaRPr lang="tr-TR" sz="2400" dirty="0" smtClean="0"/>
              </a:p>
              <a:p>
                <a:pPr marL="342900" indent="-342900">
                  <a:buFont typeface="+mj-lt"/>
                  <a:buAutoNum type="alphaLcParenR"/>
                </a:pPr>
                <a:endParaRPr lang="tr-TR" dirty="0"/>
              </a:p>
            </p:txBody>
          </p:sp>
        </mc:Choice>
        <mc:Fallback xmlns="">
          <p:sp>
            <p:nvSpPr>
              <p:cNvPr id="10" name="İçerik Yer Tutucusu 9"/>
              <p:cNvSpPr>
                <a:spLocks noGrp="1" noRot="1" noChangeAspect="1" noMove="1" noResize="1" noEditPoints="1" noAdjustHandles="1" noChangeArrowheads="1" noChangeShapeType="1" noTextEdit="1"/>
              </p:cNvSpPr>
              <p:nvPr>
                <p:ph idx="1"/>
              </p:nvPr>
            </p:nvSpPr>
            <p:spPr>
              <a:xfrm>
                <a:off x="180304" y="2382592"/>
                <a:ext cx="11732653" cy="4475408"/>
              </a:xfrm>
              <a:blipFill>
                <a:blip r:embed="rId2"/>
                <a:stretch>
                  <a:fillRect/>
                </a:stretch>
              </a:blipFill>
            </p:spPr>
            <p:txBody>
              <a:bodyPr/>
              <a:lstStyle/>
              <a:p>
                <a:r>
                  <a:rPr lang="tr-TR">
                    <a:noFill/>
                  </a:rPr>
                  <a:t> </a:t>
                </a:r>
              </a:p>
            </p:txBody>
          </p:sp>
        </mc:Fallback>
      </mc:AlternateContent>
      <p:sp>
        <p:nvSpPr>
          <p:cNvPr id="3" name="Unvan 1"/>
          <p:cNvSpPr>
            <a:spLocks noGrp="1"/>
          </p:cNvSpPr>
          <p:nvPr>
            <p:ph type="title"/>
          </p:nvPr>
        </p:nvSpPr>
        <p:spPr>
          <a:xfrm>
            <a:off x="756886" y="575534"/>
            <a:ext cx="10353761" cy="845712"/>
          </a:xfrm>
        </p:spPr>
        <p:txBody>
          <a:bodyPr/>
          <a:lstStyle/>
          <a:p>
            <a:r>
              <a:rPr lang="tr-TR" dirty="0" smtClean="0">
                <a:latin typeface="Bahnschrift" panose="020B0502040204020203" pitchFamily="34" charset="0"/>
              </a:rPr>
              <a:t>Klasik test teorisinde güvenirlik</a:t>
            </a:r>
            <a:endParaRPr lang="tr-TR" dirty="0">
              <a:latin typeface="Bahnschrift" panose="020B0502040204020203" pitchFamily="34" charset="0"/>
            </a:endParaRPr>
          </a:p>
        </p:txBody>
      </p:sp>
    </p:spTree>
    <p:extLst>
      <p:ext uri="{BB962C8B-B14F-4D97-AF65-F5344CB8AC3E}">
        <p14:creationId xmlns:p14="http://schemas.microsoft.com/office/powerpoint/2010/main" val="3263046922"/>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462" y="145719"/>
            <a:ext cx="9878095" cy="633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şağı Ok 1"/>
          <p:cNvSpPr/>
          <p:nvPr/>
        </p:nvSpPr>
        <p:spPr>
          <a:xfrm rot="2600748">
            <a:off x="3449399" y="256748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şağı Ok 2"/>
          <p:cNvSpPr/>
          <p:nvPr/>
        </p:nvSpPr>
        <p:spPr>
          <a:xfrm rot="18700244">
            <a:off x="8672052" y="248078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03765685"/>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924" y="589194"/>
            <a:ext cx="7714445" cy="568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532209"/>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Bahnschrift" panose="020B0502040204020203" pitchFamily="34" charset="0"/>
              </a:rPr>
              <a:t>Ölçmede hata türleri</a:t>
            </a:r>
            <a:endParaRPr lang="tr-TR" dirty="0">
              <a:latin typeface="Bahnschrift" panose="020B0502040204020203" pitchFamily="34" charset="0"/>
            </a:endParaRPr>
          </a:p>
        </p:txBody>
      </p:sp>
      <p:sp>
        <p:nvSpPr>
          <p:cNvPr id="3" name="İçerik Yer Tutucusu 2"/>
          <p:cNvSpPr>
            <a:spLocks noGrp="1"/>
          </p:cNvSpPr>
          <p:nvPr>
            <p:ph idx="1"/>
          </p:nvPr>
        </p:nvSpPr>
        <p:spPr>
          <a:xfrm>
            <a:off x="581192" y="2180496"/>
            <a:ext cx="11029615" cy="4477881"/>
          </a:xfrm>
        </p:spPr>
        <p:txBody>
          <a:bodyPr>
            <a:normAutofit fontScale="92500" lnSpcReduction="10000"/>
          </a:bodyPr>
          <a:lstStyle/>
          <a:p>
            <a:pPr>
              <a:buFont typeface="Wingdings" pitchFamily="2" charset="2"/>
              <a:buChar char="v"/>
            </a:pPr>
            <a:r>
              <a:rPr lang="tr-TR" sz="2400" dirty="0" smtClean="0">
                <a:solidFill>
                  <a:srgbClr val="7030A0"/>
                </a:solidFill>
                <a:latin typeface="Arial" panose="020B0604020202020204" pitchFamily="34" charset="0"/>
                <a:cs typeface="Arial" panose="020B0604020202020204" pitchFamily="34" charset="0"/>
              </a:rPr>
              <a:t>  </a:t>
            </a:r>
            <a:r>
              <a:rPr lang="tr-TR" sz="2400" b="1" dirty="0" smtClean="0">
                <a:solidFill>
                  <a:srgbClr val="FFC000"/>
                </a:solidFill>
                <a:latin typeface="Arial" panose="020B0604020202020204" pitchFamily="34" charset="0"/>
                <a:cs typeface="Arial" panose="020B0604020202020204" pitchFamily="34" charset="0"/>
              </a:rPr>
              <a:t>Sabit Hata</a:t>
            </a:r>
          </a:p>
          <a:p>
            <a:r>
              <a:rPr lang="tr-TR" sz="2400" dirty="0" smtClean="0">
                <a:solidFill>
                  <a:schemeClr val="tx1"/>
                </a:solidFill>
                <a:latin typeface="Arial" panose="020B0604020202020204" pitchFamily="34" charset="0"/>
                <a:cs typeface="Arial" panose="020B0604020202020204" pitchFamily="34" charset="0"/>
              </a:rPr>
              <a:t>Tüm ölçümlerde hata miktarının </a:t>
            </a:r>
            <a:r>
              <a:rPr lang="tr-TR" sz="2400" b="1" dirty="0" smtClean="0">
                <a:latin typeface="Arial" panose="020B0604020202020204" pitchFamily="34" charset="0"/>
                <a:cs typeface="Arial" panose="020B0604020202020204" pitchFamily="34" charset="0"/>
              </a:rPr>
              <a:t>aynı</a:t>
            </a:r>
            <a:r>
              <a:rPr lang="tr-TR" sz="2400" dirty="0" smtClean="0">
                <a:solidFill>
                  <a:schemeClr val="accent5">
                    <a:lumMod val="75000"/>
                  </a:schemeClr>
                </a:solidFill>
                <a:latin typeface="Arial" panose="020B0604020202020204" pitchFamily="34" charset="0"/>
                <a:cs typeface="Arial" panose="020B0604020202020204" pitchFamily="34" charset="0"/>
              </a:rPr>
              <a:t> </a:t>
            </a:r>
            <a:r>
              <a:rPr lang="tr-TR" sz="2400" dirty="0" smtClean="0">
                <a:solidFill>
                  <a:schemeClr val="tx1"/>
                </a:solidFill>
                <a:latin typeface="Arial" panose="020B0604020202020204" pitchFamily="34" charset="0"/>
                <a:cs typeface="Arial" panose="020B0604020202020204" pitchFamily="34" charset="0"/>
              </a:rPr>
              <a:t>olması. Öğretmenin hata ile </a:t>
            </a:r>
            <a:r>
              <a:rPr lang="tr-TR" sz="2400" b="1" dirty="0" smtClean="0">
                <a:latin typeface="Arial" panose="020B0604020202020204" pitchFamily="34" charset="0"/>
                <a:cs typeface="Arial" panose="020B0604020202020204" pitchFamily="34" charset="0"/>
              </a:rPr>
              <a:t>herkese</a:t>
            </a:r>
            <a:r>
              <a:rPr lang="tr-TR" sz="2400" dirty="0" smtClean="0">
                <a:latin typeface="Arial" panose="020B0604020202020204" pitchFamily="34" charset="0"/>
                <a:cs typeface="Arial" panose="020B0604020202020204" pitchFamily="34" charset="0"/>
              </a:rPr>
              <a:t> </a:t>
            </a:r>
            <a:r>
              <a:rPr lang="tr-TR" sz="2400" dirty="0" smtClean="0">
                <a:solidFill>
                  <a:schemeClr val="tx1"/>
                </a:solidFill>
                <a:latin typeface="Arial" panose="020B0604020202020204" pitchFamily="34" charset="0"/>
                <a:cs typeface="Arial" panose="020B0604020202020204" pitchFamily="34" charset="0"/>
              </a:rPr>
              <a:t>5 puan fazla vermesi gibi. Sabit hata ölçümler arasındaki sıralamayı değiştirmez.</a:t>
            </a:r>
          </a:p>
          <a:p>
            <a:pPr>
              <a:buFont typeface="Wingdings" pitchFamily="2" charset="2"/>
              <a:buChar char="v"/>
            </a:pPr>
            <a:r>
              <a:rPr lang="tr-TR" sz="2400" b="1" dirty="0" smtClean="0">
                <a:solidFill>
                  <a:srgbClr val="7030A0"/>
                </a:solidFill>
                <a:latin typeface="Arial" panose="020B0604020202020204" pitchFamily="34" charset="0"/>
                <a:cs typeface="Arial" panose="020B0604020202020204" pitchFamily="34" charset="0"/>
              </a:rPr>
              <a:t> </a:t>
            </a:r>
            <a:r>
              <a:rPr lang="tr-TR" sz="2400" b="1" dirty="0" smtClean="0">
                <a:solidFill>
                  <a:srgbClr val="FFC000"/>
                </a:solidFill>
                <a:latin typeface="Arial" panose="020B0604020202020204" pitchFamily="34" charset="0"/>
                <a:cs typeface="Arial" panose="020B0604020202020204" pitchFamily="34" charset="0"/>
              </a:rPr>
              <a:t>Sistematik (Yanlı) Hata</a:t>
            </a:r>
          </a:p>
          <a:p>
            <a:r>
              <a:rPr lang="tr-TR" sz="2400" dirty="0" smtClean="0">
                <a:solidFill>
                  <a:schemeClr val="tx1"/>
                </a:solidFill>
                <a:latin typeface="Arial" panose="020B0604020202020204" pitchFamily="34" charset="0"/>
                <a:cs typeface="Arial" panose="020B0604020202020204" pitchFamily="34" charset="0"/>
              </a:rPr>
              <a:t>Sistematik hata herkes için aynı olmayıp  </a:t>
            </a:r>
            <a:r>
              <a:rPr lang="tr-TR" sz="2400" b="1" dirty="0" smtClean="0">
                <a:latin typeface="Arial" panose="020B0604020202020204" pitchFamily="34" charset="0"/>
                <a:cs typeface="Arial" panose="020B0604020202020204" pitchFamily="34" charset="0"/>
              </a:rPr>
              <a:t>farklılık</a:t>
            </a:r>
            <a:r>
              <a:rPr lang="tr-TR" sz="2400" dirty="0" smtClean="0">
                <a:latin typeface="Arial" panose="020B0604020202020204" pitchFamily="34" charset="0"/>
                <a:cs typeface="Arial" panose="020B0604020202020204" pitchFamily="34" charset="0"/>
              </a:rPr>
              <a:t> </a:t>
            </a:r>
            <a:r>
              <a:rPr lang="tr-TR" sz="2400" dirty="0" smtClean="0">
                <a:solidFill>
                  <a:schemeClr val="tx1"/>
                </a:solidFill>
                <a:latin typeface="Arial" panose="020B0604020202020204" pitchFamily="34" charset="0"/>
                <a:cs typeface="Arial" panose="020B0604020202020204" pitchFamily="34" charset="0"/>
              </a:rPr>
              <a:t>göstermektedir. Öğretmenin yazılı sınavda yazı güzelliği, okunaklılığı ve akıcılığı oranında </a:t>
            </a:r>
            <a:r>
              <a:rPr lang="tr-TR" sz="2400" b="1" dirty="0" smtClean="0">
                <a:latin typeface="Arial" panose="020B0604020202020204" pitchFamily="34" charset="0"/>
                <a:cs typeface="Arial" panose="020B0604020202020204" pitchFamily="34" charset="0"/>
              </a:rPr>
              <a:t>bazı öğrencilere </a:t>
            </a:r>
            <a:r>
              <a:rPr lang="tr-TR" sz="2400" dirty="0" smtClean="0">
                <a:solidFill>
                  <a:schemeClr val="tx1"/>
                </a:solidFill>
                <a:latin typeface="Arial" panose="020B0604020202020204" pitchFamily="34" charset="0"/>
                <a:cs typeface="Arial" panose="020B0604020202020204" pitchFamily="34" charset="0"/>
              </a:rPr>
              <a:t>az bazılarına fazla puan vermesi gibi. Sistematik hatada yanlılık vardır.</a:t>
            </a:r>
          </a:p>
          <a:p>
            <a:pPr>
              <a:buFont typeface="Wingdings" pitchFamily="2" charset="2"/>
              <a:buChar char="v"/>
            </a:pPr>
            <a:r>
              <a:rPr lang="tr-TR" sz="2400" b="1" dirty="0" smtClean="0">
                <a:solidFill>
                  <a:srgbClr val="FFC000"/>
                </a:solidFill>
                <a:latin typeface="Arial" panose="020B0604020202020204" pitchFamily="34" charset="0"/>
                <a:cs typeface="Arial" panose="020B0604020202020204" pitchFamily="34" charset="0"/>
              </a:rPr>
              <a:t>Tesadüfi (Random</a:t>
            </a:r>
            <a:r>
              <a:rPr lang="tr-TR" sz="2400" b="1" dirty="0">
                <a:solidFill>
                  <a:srgbClr val="FFC000"/>
                </a:solidFill>
                <a:latin typeface="Arial" panose="020B0604020202020204" pitchFamily="34" charset="0"/>
                <a:cs typeface="Arial" panose="020B0604020202020204" pitchFamily="34" charset="0"/>
              </a:rPr>
              <a:t>) Hata</a:t>
            </a:r>
            <a:endParaRPr lang="tr-TR" sz="2400" b="1" dirty="0" smtClean="0">
              <a:solidFill>
                <a:srgbClr val="FFC000"/>
              </a:solidFill>
              <a:latin typeface="Arial" panose="020B0604020202020204" pitchFamily="34" charset="0"/>
              <a:cs typeface="Arial" panose="020B0604020202020204" pitchFamily="34" charset="0"/>
            </a:endParaRPr>
          </a:p>
          <a:p>
            <a:r>
              <a:rPr lang="tr-TR" sz="2400" dirty="0" smtClean="0">
                <a:solidFill>
                  <a:schemeClr val="tx1"/>
                </a:solidFill>
                <a:latin typeface="Arial" panose="020B0604020202020204" pitchFamily="34" charset="0"/>
                <a:cs typeface="Arial" panose="020B0604020202020204" pitchFamily="34" charset="0"/>
              </a:rPr>
              <a:t>Ölçme sonuçlarına </a:t>
            </a:r>
            <a:r>
              <a:rPr lang="tr-TR" sz="2400" b="1" dirty="0" smtClean="0">
                <a:latin typeface="Arial" panose="020B0604020202020204" pitchFamily="34" charset="0"/>
                <a:cs typeface="Arial" panose="020B0604020202020204" pitchFamily="34" charset="0"/>
              </a:rPr>
              <a:t>rastgele</a:t>
            </a:r>
            <a:r>
              <a:rPr lang="tr-TR" sz="2400" dirty="0" smtClean="0">
                <a:latin typeface="Arial" panose="020B0604020202020204" pitchFamily="34" charset="0"/>
                <a:cs typeface="Arial" panose="020B0604020202020204" pitchFamily="34" charset="0"/>
              </a:rPr>
              <a:t> </a:t>
            </a:r>
            <a:r>
              <a:rPr lang="tr-TR" sz="2400" dirty="0" smtClean="0">
                <a:solidFill>
                  <a:schemeClr val="tx1"/>
                </a:solidFill>
                <a:latin typeface="Arial" panose="020B0604020202020204" pitchFamily="34" charset="0"/>
                <a:cs typeface="Arial" panose="020B0604020202020204" pitchFamily="34" charset="0"/>
              </a:rPr>
              <a:t>karışan hatadır. Hata pozitif ya da negatif yönde olabilir. Bir sistematiği yoktur. Hatanın yönü ve kaynağı bilinemez. Aynı değişkene ait ölçüm sayısı arttıkça hata puanı ortalaması düşer.</a:t>
            </a:r>
          </a:p>
          <a:p>
            <a:endParaRPr lang="tr-TR" sz="2400" dirty="0">
              <a:solidFill>
                <a:schemeClr val="tx1"/>
              </a:solidFill>
            </a:endParaRPr>
          </a:p>
        </p:txBody>
      </p:sp>
    </p:spTree>
    <p:extLst>
      <p:ext uri="{BB962C8B-B14F-4D97-AF65-F5344CB8AC3E}">
        <p14:creationId xmlns:p14="http://schemas.microsoft.com/office/powerpoint/2010/main" val="2603821833"/>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342900" lvl="0" indent="-342900">
              <a:spcBef>
                <a:spcPct val="20000"/>
              </a:spcBef>
              <a:spcAft>
                <a:spcPts val="600"/>
              </a:spcAft>
            </a:pPr>
            <a:r>
              <a:rPr lang="tr-TR" sz="3600" dirty="0">
                <a:solidFill>
                  <a:schemeClr val="tx1"/>
                </a:solidFill>
                <a:ea typeface="+mn-ea"/>
                <a:cs typeface="+mn-cs"/>
              </a:rPr>
              <a:t>Sabit </a:t>
            </a:r>
            <a:r>
              <a:rPr lang="tr-TR" sz="3600" dirty="0" smtClean="0">
                <a:solidFill>
                  <a:schemeClr val="tx1"/>
                </a:solidFill>
                <a:ea typeface="+mn-ea"/>
                <a:cs typeface="+mn-cs"/>
              </a:rPr>
              <a:t>Hata</a:t>
            </a:r>
            <a:endParaRPr lang="tr-TR" sz="3600" dirty="0">
              <a:solidFill>
                <a:schemeClr val="tx1"/>
              </a:solidFill>
            </a:endParaRPr>
          </a:p>
        </p:txBody>
      </p:sp>
      <p:sp>
        <p:nvSpPr>
          <p:cNvPr id="3" name="İçerik Yer Tutucusu 2"/>
          <p:cNvSpPr>
            <a:spLocks noGrp="1"/>
          </p:cNvSpPr>
          <p:nvPr>
            <p:ph idx="1"/>
          </p:nvPr>
        </p:nvSpPr>
        <p:spPr>
          <a:xfrm>
            <a:off x="810000" y="2546752"/>
            <a:ext cx="10554574" cy="3636511"/>
          </a:xfrm>
        </p:spPr>
        <p:txBody>
          <a:bodyPr>
            <a:normAutofit lnSpcReduction="10000"/>
          </a:bodyPr>
          <a:lstStyle/>
          <a:p>
            <a:pPr marL="187325" lvl="0" indent="-187325">
              <a:spcBef>
                <a:spcPts val="0"/>
              </a:spcBef>
              <a:spcAft>
                <a:spcPts val="0"/>
              </a:spcAft>
              <a:buClrTx/>
              <a:buNone/>
              <a:defRPr/>
            </a:pPr>
            <a:endParaRPr lang="tr-TR" sz="2800" b="1" dirty="0" smtClean="0">
              <a:latin typeface="Calibri" panose="020F0502020204030204" pitchFamily="34" charset="0"/>
              <a:cs typeface="Calibri" panose="020F0502020204030204" pitchFamily="34" charset="0"/>
            </a:endParaRPr>
          </a:p>
          <a:p>
            <a:pPr marL="187325" lvl="0" indent="-187325">
              <a:spcBef>
                <a:spcPts val="0"/>
              </a:spcBef>
              <a:spcAft>
                <a:spcPts val="0"/>
              </a:spcAft>
              <a:buClrTx/>
              <a:buNone/>
              <a:defRPr/>
            </a:pPr>
            <a:r>
              <a:rPr lang="tr-TR" sz="2400" dirty="0" smtClean="0">
                <a:latin typeface="Calibri" panose="020F0502020204030204" pitchFamily="34" charset="0"/>
                <a:cs typeface="Calibri" panose="020F0502020204030204" pitchFamily="34" charset="0"/>
              </a:rPr>
              <a:t>Ölçmeden </a:t>
            </a:r>
            <a:r>
              <a:rPr lang="tr-TR" sz="2400" dirty="0">
                <a:latin typeface="Calibri" panose="020F0502020204030204" pitchFamily="34" charset="0"/>
                <a:cs typeface="Calibri" panose="020F0502020204030204" pitchFamily="34" charset="0"/>
              </a:rPr>
              <a:t>ölçmeye ve ölçmeciden ölçmeciye miktarı değişmeyen, bütün ölçme sonuçlarına aynı miktarda karışan hatalara </a:t>
            </a:r>
            <a:r>
              <a:rPr lang="tr-TR" sz="2400" dirty="0" smtClean="0">
                <a:latin typeface="Calibri" panose="020F0502020204030204" pitchFamily="34" charset="0"/>
                <a:cs typeface="Calibri" panose="020F0502020204030204" pitchFamily="34" charset="0"/>
              </a:rPr>
              <a:t>“</a:t>
            </a:r>
            <a:r>
              <a:rPr lang="tr-TR" sz="2400" i="1" dirty="0" smtClean="0">
                <a:latin typeface="Calibri" panose="020F0502020204030204" pitchFamily="34" charset="0"/>
                <a:cs typeface="Calibri" panose="020F0502020204030204" pitchFamily="34" charset="0"/>
              </a:rPr>
              <a:t>sabit </a:t>
            </a:r>
            <a:r>
              <a:rPr lang="tr-TR" sz="2400" i="1" dirty="0">
                <a:latin typeface="Calibri" panose="020F0502020204030204" pitchFamily="34" charset="0"/>
                <a:cs typeface="Calibri" panose="020F0502020204030204" pitchFamily="34" charset="0"/>
              </a:rPr>
              <a:t>hatalar</a:t>
            </a:r>
            <a:r>
              <a:rPr lang="tr-TR" sz="2400" dirty="0">
                <a:latin typeface="Calibri" panose="020F0502020204030204" pitchFamily="34" charset="0"/>
                <a:cs typeface="Calibri" panose="020F0502020204030204" pitchFamily="34" charset="0"/>
              </a:rPr>
              <a:t>” denir</a:t>
            </a:r>
            <a:r>
              <a:rPr lang="tr-TR" sz="2400" dirty="0" smtClean="0">
                <a:latin typeface="Calibri" panose="020F0502020204030204" pitchFamily="34" charset="0"/>
                <a:cs typeface="Calibri" panose="020F0502020204030204" pitchFamily="34" charset="0"/>
              </a:rPr>
              <a:t>.</a:t>
            </a:r>
          </a:p>
          <a:p>
            <a:pPr marL="187325" lvl="0" indent="-187325">
              <a:spcBef>
                <a:spcPts val="0"/>
              </a:spcBef>
              <a:spcAft>
                <a:spcPts val="0"/>
              </a:spcAft>
              <a:buClrTx/>
              <a:buNone/>
              <a:defRPr/>
            </a:pPr>
            <a:r>
              <a:rPr lang="tr-TR" sz="2400" dirty="0" smtClean="0">
                <a:latin typeface="Calibri" panose="020F0502020204030204" pitchFamily="34" charset="0"/>
                <a:cs typeface="Calibri" panose="020F0502020204030204" pitchFamily="34" charset="0"/>
              </a:rPr>
              <a:t>Sabit hatalar, bir ölçmeden diğerine değişmeyen hatalardır.</a:t>
            </a:r>
          </a:p>
          <a:p>
            <a:pPr marL="187325" lvl="0" indent="-187325" algn="ctr">
              <a:spcBef>
                <a:spcPts val="0"/>
              </a:spcBef>
              <a:spcAft>
                <a:spcPts val="0"/>
              </a:spcAft>
              <a:buClrTx/>
              <a:buNone/>
              <a:defRPr/>
            </a:pPr>
            <a:endParaRPr lang="tr-TR" sz="2800" b="1" dirty="0">
              <a:latin typeface="Calibri" panose="020F0502020204030204" pitchFamily="34" charset="0"/>
              <a:cs typeface="Calibri" panose="020F0502020204030204" pitchFamily="34" charset="0"/>
            </a:endParaRPr>
          </a:p>
          <a:p>
            <a:pPr lvl="0">
              <a:spcBef>
                <a:spcPts val="0"/>
              </a:spcBef>
              <a:spcAft>
                <a:spcPts val="0"/>
              </a:spcAft>
              <a:buClrTx/>
              <a:buFont typeface="Wingdings" pitchFamily="2" charset="2"/>
              <a:buChar char="Ø"/>
            </a:pPr>
            <a:r>
              <a:rPr lang="tr-TR" sz="2400" dirty="0" smtClean="0">
                <a:latin typeface="Calibri" panose="020F0502020204030204" pitchFamily="34" charset="0"/>
                <a:cs typeface="Calibri" panose="020F0502020204030204" pitchFamily="34" charset="0"/>
              </a:rPr>
              <a:t>Örneğin, her </a:t>
            </a:r>
            <a:r>
              <a:rPr lang="tr-TR" sz="2400" dirty="0">
                <a:latin typeface="Calibri" panose="020F0502020204030204" pitchFamily="34" charset="0"/>
                <a:cs typeface="Calibri" panose="020F0502020204030204" pitchFamily="34" charset="0"/>
              </a:rPr>
              <a:t>öğrencinin puanından 10 puan </a:t>
            </a:r>
            <a:r>
              <a:rPr lang="tr-TR" sz="2400" dirty="0" smtClean="0">
                <a:latin typeface="Calibri" panose="020F0502020204030204" pitchFamily="34" charset="0"/>
                <a:cs typeface="Calibri" panose="020F0502020204030204" pitchFamily="34" charset="0"/>
              </a:rPr>
              <a:t>düşürmek ya da her öğrenciye fazladan +10 puan vermek gibi.</a:t>
            </a:r>
          </a:p>
          <a:p>
            <a:pPr lvl="0">
              <a:spcBef>
                <a:spcPts val="0"/>
              </a:spcBef>
              <a:spcAft>
                <a:spcPts val="0"/>
              </a:spcAft>
              <a:buClrTx/>
              <a:buFont typeface="Wingdings" pitchFamily="2" charset="2"/>
              <a:buChar char="Ø"/>
            </a:pPr>
            <a:endParaRPr lang="tr-TR" sz="2400" dirty="0">
              <a:latin typeface="Calibri" panose="020F0502020204030204" pitchFamily="34" charset="0"/>
              <a:cs typeface="Calibri" panose="020F0502020204030204" pitchFamily="34" charset="0"/>
            </a:endParaRPr>
          </a:p>
          <a:p>
            <a:pPr lvl="0">
              <a:spcBef>
                <a:spcPts val="0"/>
              </a:spcBef>
              <a:spcAft>
                <a:spcPts val="0"/>
              </a:spcAft>
              <a:buClrTx/>
              <a:buFont typeface="Wingdings" pitchFamily="2" charset="2"/>
              <a:buChar char="Ø"/>
            </a:pPr>
            <a:r>
              <a:rPr lang="tr-TR" sz="2400" dirty="0" smtClean="0">
                <a:latin typeface="Calibri" panose="020F0502020204030204" pitchFamily="34" charset="0"/>
                <a:cs typeface="Calibri" panose="020F0502020204030204" pitchFamily="34" charset="0"/>
              </a:rPr>
              <a:t>Örneğin, yapılan sınavda 4. </a:t>
            </a:r>
            <a:r>
              <a:rPr lang="tr-TR" sz="2400" dirty="0">
                <a:latin typeface="Calibri" panose="020F0502020204030204" pitchFamily="34" charset="0"/>
                <a:cs typeface="Calibri" panose="020F0502020204030204" pitchFamily="34" charset="0"/>
              </a:rPr>
              <a:t>sorunun  okunamaması nedeniyle hiçbir öğrenci tarafından </a:t>
            </a:r>
            <a:r>
              <a:rPr lang="tr-TR" sz="2400" dirty="0" smtClean="0">
                <a:latin typeface="Calibri" panose="020F0502020204030204" pitchFamily="34" charset="0"/>
                <a:cs typeface="Calibri" panose="020F0502020204030204" pitchFamily="34" charset="0"/>
              </a:rPr>
              <a:t>cevaplandırılamaması gibi.</a:t>
            </a:r>
            <a:endParaRPr lang="tr-TR" sz="2400" dirty="0">
              <a:latin typeface="Calibri" panose="020F0502020204030204" pitchFamily="34" charset="0"/>
              <a:cs typeface="Calibri" panose="020F0502020204030204" pitchFamily="34" charset="0"/>
            </a:endParaRPr>
          </a:p>
          <a:p>
            <a:pPr marL="187325" lvl="0" indent="-187325" algn="ctr">
              <a:spcBef>
                <a:spcPts val="0"/>
              </a:spcBef>
              <a:spcAft>
                <a:spcPts val="0"/>
              </a:spcAft>
              <a:buClrTx/>
              <a:buNone/>
              <a:defRPr/>
            </a:pPr>
            <a:endParaRPr lang="tr-TR" sz="2800" b="1" dirty="0" smtClean="0">
              <a:latin typeface="Calibri" panose="020F0502020204030204" pitchFamily="34" charset="0"/>
              <a:cs typeface="Calibri" panose="020F0502020204030204" pitchFamily="34" charset="0"/>
            </a:endParaRPr>
          </a:p>
          <a:p>
            <a:pPr marL="187325" lvl="0" indent="-187325" algn="ctr">
              <a:spcBef>
                <a:spcPts val="0"/>
              </a:spcBef>
              <a:spcAft>
                <a:spcPts val="0"/>
              </a:spcAft>
              <a:buClrTx/>
              <a:buNone/>
              <a:defRPr/>
            </a:pPr>
            <a:endParaRPr lang="tr-TR" sz="2800" b="1"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2831651"/>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342900" lvl="0" indent="-342900">
              <a:spcBef>
                <a:spcPct val="20000"/>
              </a:spcBef>
              <a:spcAft>
                <a:spcPts val="600"/>
              </a:spcAft>
            </a:pPr>
            <a:r>
              <a:rPr lang="tr-TR" sz="2200" dirty="0">
                <a:solidFill>
                  <a:srgbClr val="7030A0"/>
                </a:solidFill>
                <a:ea typeface="+mn-ea"/>
                <a:cs typeface="+mn-cs"/>
              </a:rPr>
              <a:t> </a:t>
            </a:r>
            <a:r>
              <a:rPr lang="tr-TR" sz="3200" dirty="0">
                <a:solidFill>
                  <a:schemeClr val="tx1"/>
                </a:solidFill>
                <a:ea typeface="+mn-ea"/>
                <a:cs typeface="+mn-cs"/>
              </a:rPr>
              <a:t>Sistematik </a:t>
            </a:r>
            <a:r>
              <a:rPr lang="tr-TR" sz="3200" dirty="0" smtClean="0">
                <a:solidFill>
                  <a:schemeClr val="tx1"/>
                </a:solidFill>
                <a:ea typeface="+mn-ea"/>
                <a:cs typeface="+mn-cs"/>
              </a:rPr>
              <a:t>Hata</a:t>
            </a:r>
            <a:endParaRPr lang="tr-TR" sz="3200" dirty="0">
              <a:solidFill>
                <a:schemeClr val="tx1"/>
              </a:solidFill>
            </a:endParaRPr>
          </a:p>
        </p:txBody>
      </p:sp>
      <p:sp>
        <p:nvSpPr>
          <p:cNvPr id="3" name="İçerik Yer Tutucusu 2"/>
          <p:cNvSpPr>
            <a:spLocks noGrp="1"/>
          </p:cNvSpPr>
          <p:nvPr>
            <p:ph idx="1"/>
          </p:nvPr>
        </p:nvSpPr>
        <p:spPr>
          <a:xfrm>
            <a:off x="462872" y="2182761"/>
            <a:ext cx="11266253" cy="5309420"/>
          </a:xfrm>
        </p:spPr>
        <p:txBody>
          <a:bodyPr>
            <a:noAutofit/>
          </a:bodyPr>
          <a:lstStyle/>
          <a:p>
            <a:pPr marL="0" lvl="0" indent="0">
              <a:spcBef>
                <a:spcPts val="0"/>
              </a:spcBef>
              <a:spcAft>
                <a:spcPts val="0"/>
              </a:spcAft>
              <a:buClrTx/>
              <a:buNone/>
            </a:pPr>
            <a:endParaRPr lang="tr-TR" sz="2400" dirty="0" smtClean="0">
              <a:latin typeface="Calibri" panose="020F0502020204030204" pitchFamily="34" charset="0"/>
              <a:cs typeface="Calibri" panose="020F0502020204030204" pitchFamily="34" charset="0"/>
            </a:endParaRPr>
          </a:p>
          <a:p>
            <a:pPr marL="0" lvl="0" indent="0">
              <a:spcBef>
                <a:spcPts val="0"/>
              </a:spcBef>
              <a:spcAft>
                <a:spcPts val="0"/>
              </a:spcAft>
              <a:buClrTx/>
              <a:buNone/>
            </a:pPr>
            <a:endParaRPr lang="tr-TR" sz="2400" dirty="0">
              <a:latin typeface="Calibri" panose="020F0502020204030204" pitchFamily="34" charset="0"/>
              <a:cs typeface="Calibri" panose="020F0502020204030204" pitchFamily="34" charset="0"/>
            </a:endParaRPr>
          </a:p>
          <a:p>
            <a:pPr marL="0" lvl="0" indent="0">
              <a:spcBef>
                <a:spcPts val="0"/>
              </a:spcBef>
              <a:spcAft>
                <a:spcPts val="0"/>
              </a:spcAft>
              <a:buClrTx/>
              <a:buNone/>
            </a:pPr>
            <a:r>
              <a:rPr lang="tr-TR" sz="2400" dirty="0" smtClean="0">
                <a:latin typeface="Calibri" panose="020F0502020204030204" pitchFamily="34" charset="0"/>
                <a:cs typeface="Calibri" panose="020F0502020204030204" pitchFamily="34" charset="0"/>
              </a:rPr>
              <a:t>Ölçülen </a:t>
            </a:r>
            <a:r>
              <a:rPr lang="tr-TR" sz="2400" dirty="0">
                <a:latin typeface="Calibri" panose="020F0502020204030204" pitchFamily="34" charset="0"/>
                <a:cs typeface="Calibri" panose="020F0502020204030204" pitchFamily="34" charset="0"/>
              </a:rPr>
              <a:t>özelliğin miktarı değiştikçe hata miktarının da değişmesi sonucu oluşan hataya “sistematik hata” </a:t>
            </a:r>
            <a:r>
              <a:rPr lang="tr-TR" sz="2400" dirty="0" smtClean="0">
                <a:latin typeface="Calibri" panose="020F0502020204030204" pitchFamily="34" charset="0"/>
                <a:cs typeface="Calibri" panose="020F0502020204030204" pitchFamily="34" charset="0"/>
              </a:rPr>
              <a:t>denir.</a:t>
            </a:r>
          </a:p>
          <a:p>
            <a:pPr marL="0" lvl="0" indent="0">
              <a:spcBef>
                <a:spcPts val="0"/>
              </a:spcBef>
              <a:spcAft>
                <a:spcPts val="0"/>
              </a:spcAft>
              <a:buClrTx/>
              <a:buNone/>
            </a:pPr>
            <a:r>
              <a:rPr lang="tr-TR" sz="2400" dirty="0" smtClean="0">
                <a:latin typeface="Calibri" panose="020F0502020204030204" pitchFamily="34" charset="0"/>
                <a:cs typeface="Calibri" panose="020F0502020204030204" pitchFamily="34" charset="0"/>
              </a:rPr>
              <a:t>Sistematik hatalar daha çok puanların geçerliği ile ilgilidir. Sistematik hatalar arttıkça puanların geçerliği düşmektedir.</a:t>
            </a:r>
          </a:p>
          <a:p>
            <a:pPr marL="0" lvl="0" indent="0" algn="ctr">
              <a:spcBef>
                <a:spcPts val="0"/>
              </a:spcBef>
              <a:spcAft>
                <a:spcPts val="0"/>
              </a:spcAft>
              <a:buClrTx/>
              <a:buNone/>
            </a:pPr>
            <a:endParaRPr lang="tr-TR" sz="2400" b="1" dirty="0">
              <a:latin typeface="Calibri" panose="020F0502020204030204" pitchFamily="34" charset="0"/>
              <a:cs typeface="Calibri" panose="020F0502020204030204" pitchFamily="34" charset="0"/>
            </a:endParaRPr>
          </a:p>
          <a:p>
            <a:pPr lvl="0">
              <a:spcBef>
                <a:spcPts val="0"/>
              </a:spcBef>
              <a:spcAft>
                <a:spcPts val="0"/>
              </a:spcAft>
              <a:buClrTx/>
              <a:buFont typeface="Wingdings" pitchFamily="2" charset="2"/>
              <a:buChar char="Ø"/>
            </a:pPr>
            <a:r>
              <a:rPr lang="tr-TR" sz="2400" dirty="0" smtClean="0">
                <a:latin typeface="Calibri" pitchFamily="34" charset="0"/>
                <a:cs typeface="Calibri" pitchFamily="34" charset="0"/>
              </a:rPr>
              <a:t>Sabit hatanın tüm öğrenciler için tekrarı sistematik hatadır. Örneğin sınav </a:t>
            </a:r>
            <a:r>
              <a:rPr lang="tr-TR" sz="2400" dirty="0">
                <a:latin typeface="Calibri" pitchFamily="34" charset="0"/>
                <a:cs typeface="Calibri" pitchFamily="34" charset="0"/>
              </a:rPr>
              <a:t>sonuçlarının düşük olması üzerine öğretmenin her öğrencinin sınav </a:t>
            </a:r>
            <a:r>
              <a:rPr lang="tr-TR" sz="2400" dirty="0" smtClean="0">
                <a:latin typeface="Calibri" pitchFamily="34" charset="0"/>
                <a:cs typeface="Calibri" pitchFamily="34" charset="0"/>
              </a:rPr>
              <a:t>puanların </a:t>
            </a:r>
            <a:r>
              <a:rPr lang="tr-TR" sz="2400" dirty="0">
                <a:latin typeface="Calibri" pitchFamily="34" charset="0"/>
                <a:cs typeface="Calibri" pitchFamily="34" charset="0"/>
              </a:rPr>
              <a:t>%10 </a:t>
            </a:r>
            <a:r>
              <a:rPr lang="tr-TR" sz="2400" dirty="0" smtClean="0">
                <a:latin typeface="Calibri" pitchFamily="34" charset="0"/>
                <a:cs typeface="Calibri" pitchFamily="34" charset="0"/>
              </a:rPr>
              <a:t>artırması gibi.</a:t>
            </a:r>
          </a:p>
          <a:p>
            <a:pPr lvl="0">
              <a:spcBef>
                <a:spcPts val="0"/>
              </a:spcBef>
              <a:spcAft>
                <a:spcPts val="0"/>
              </a:spcAft>
              <a:buClrTx/>
              <a:buFont typeface="Wingdings" pitchFamily="2" charset="2"/>
              <a:buChar char="Ø"/>
            </a:pPr>
            <a:endParaRPr lang="tr-TR" sz="2400" dirty="0">
              <a:latin typeface="Calibri" pitchFamily="34" charset="0"/>
              <a:cs typeface="Calibri" pitchFamily="34" charset="0"/>
            </a:endParaRPr>
          </a:p>
          <a:p>
            <a:pPr lvl="0">
              <a:spcBef>
                <a:spcPts val="0"/>
              </a:spcBef>
              <a:spcAft>
                <a:spcPts val="0"/>
              </a:spcAft>
              <a:buClrTx/>
              <a:buFont typeface="Wingdings" pitchFamily="2" charset="2"/>
              <a:buChar char="Ø"/>
            </a:pPr>
            <a:r>
              <a:rPr lang="tr-TR" sz="2400" dirty="0" smtClean="0">
                <a:latin typeface="Calibri" pitchFamily="34" charset="0"/>
                <a:cs typeface="Calibri" pitchFamily="34" charset="0"/>
              </a:rPr>
              <a:t>Öğretmenin </a:t>
            </a:r>
            <a:r>
              <a:rPr lang="tr-TR" sz="2400" dirty="0">
                <a:latin typeface="Calibri" pitchFamily="34" charset="0"/>
                <a:cs typeface="Calibri" pitchFamily="34" charset="0"/>
              </a:rPr>
              <a:t>yaptığı sınavı </a:t>
            </a:r>
            <a:r>
              <a:rPr lang="tr-TR" sz="2400" dirty="0" smtClean="0">
                <a:latin typeface="Calibri" pitchFamily="34" charset="0"/>
                <a:cs typeface="Calibri" pitchFamily="34" charset="0"/>
              </a:rPr>
              <a:t>değerlendirirken (</a:t>
            </a:r>
            <a:r>
              <a:rPr lang="tr-TR" sz="2400" i="1" dirty="0" smtClean="0">
                <a:latin typeface="Calibri" pitchFamily="34" charset="0"/>
                <a:cs typeface="Calibri" pitchFamily="34" charset="0"/>
              </a:rPr>
              <a:t>şayet ölçülmesi amaçlanmıyorsa</a:t>
            </a:r>
            <a:r>
              <a:rPr lang="tr-TR" sz="2400" dirty="0" smtClean="0">
                <a:latin typeface="Calibri" pitchFamily="34" charset="0"/>
                <a:cs typeface="Calibri" pitchFamily="34" charset="0"/>
              </a:rPr>
              <a:t>) yazının güzelliği, yazılı ifadenin akıcılığı ya da yazının okunaklığı gibi özelliklere sahip bazı öğrencilere fazladan </a:t>
            </a:r>
            <a:r>
              <a:rPr lang="tr-TR" sz="2400" dirty="0">
                <a:latin typeface="Calibri" pitchFamily="34" charset="0"/>
                <a:cs typeface="Calibri" pitchFamily="34" charset="0"/>
              </a:rPr>
              <a:t>puan </a:t>
            </a:r>
            <a:r>
              <a:rPr lang="tr-TR" sz="2400" dirty="0" smtClean="0">
                <a:latin typeface="Calibri" pitchFamily="34" charset="0"/>
                <a:cs typeface="Calibri" pitchFamily="34" charset="0"/>
              </a:rPr>
              <a:t>verilmesi de sistematik hataya örnek olur.</a:t>
            </a:r>
            <a:endParaRPr lang="tr-TR" sz="2400" dirty="0">
              <a:latin typeface="Calibri" pitchFamily="34" charset="0"/>
              <a:cs typeface="Calibri" pitchFamily="34" charset="0"/>
            </a:endParaRPr>
          </a:p>
          <a:p>
            <a:pPr marL="0" lvl="0" indent="0" algn="ctr">
              <a:spcBef>
                <a:spcPts val="0"/>
              </a:spcBef>
              <a:spcAft>
                <a:spcPts val="0"/>
              </a:spcAft>
              <a:buClrTx/>
              <a:buNone/>
            </a:pPr>
            <a:endParaRPr lang="tr-TR" sz="2400" b="1" dirty="0" smtClean="0">
              <a:latin typeface="Calibri" panose="020F0502020204030204" pitchFamily="34" charset="0"/>
              <a:cs typeface="Calibri" panose="020F0502020204030204" pitchFamily="34" charset="0"/>
            </a:endParaRPr>
          </a:p>
          <a:p>
            <a:pPr marL="0" lvl="0" indent="0" algn="ctr">
              <a:spcBef>
                <a:spcPts val="0"/>
              </a:spcBef>
              <a:spcAft>
                <a:spcPts val="0"/>
              </a:spcAft>
              <a:buClrTx/>
              <a:buNone/>
            </a:pPr>
            <a:endParaRPr lang="tr-TR" sz="2400" b="1" dirty="0">
              <a:latin typeface="Calibri" panose="020F0502020204030204" pitchFamily="34" charset="0"/>
              <a:cs typeface="Calibri" panose="020F0502020204030204" pitchFamily="34" charset="0"/>
            </a:endParaRPr>
          </a:p>
          <a:p>
            <a:pPr marL="0" lvl="0" indent="0" algn="ctr">
              <a:spcBef>
                <a:spcPts val="0"/>
              </a:spcBef>
              <a:spcAft>
                <a:spcPts val="0"/>
              </a:spcAft>
              <a:buClrTx/>
              <a:buNone/>
            </a:pPr>
            <a:endParaRPr lang="tr-TR" sz="2400" b="1" dirty="0">
              <a:latin typeface="Calibri" panose="020F0502020204030204" pitchFamily="34" charset="0"/>
              <a:cs typeface="Calibri" panose="020F0502020204030204" pitchFamily="34" charset="0"/>
            </a:endParaRPr>
          </a:p>
          <a:p>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3349345"/>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342900" lvl="0" indent="-342900">
              <a:spcBef>
                <a:spcPct val="20000"/>
              </a:spcBef>
              <a:spcAft>
                <a:spcPts val="600"/>
              </a:spcAft>
            </a:pPr>
            <a:r>
              <a:rPr lang="tr-TR" sz="3600" dirty="0" smtClean="0">
                <a:solidFill>
                  <a:schemeClr val="tx1"/>
                </a:solidFill>
                <a:ea typeface="+mn-ea"/>
                <a:cs typeface="+mn-cs"/>
              </a:rPr>
              <a:t>Tesadüfi (Random) Hata</a:t>
            </a:r>
            <a:endParaRPr lang="tr-TR" sz="3600" dirty="0">
              <a:solidFill>
                <a:schemeClr val="tx1"/>
              </a:solidFill>
            </a:endParaRPr>
          </a:p>
        </p:txBody>
      </p:sp>
      <p:sp>
        <p:nvSpPr>
          <p:cNvPr id="3" name="İçerik Yer Tutucusu 2"/>
          <p:cNvSpPr>
            <a:spLocks noGrp="1"/>
          </p:cNvSpPr>
          <p:nvPr>
            <p:ph idx="1"/>
          </p:nvPr>
        </p:nvSpPr>
        <p:spPr>
          <a:xfrm>
            <a:off x="818711" y="2222287"/>
            <a:ext cx="10862011" cy="3636511"/>
          </a:xfrm>
        </p:spPr>
        <p:txBody>
          <a:bodyPr/>
          <a:lstStyle/>
          <a:p>
            <a:pPr marL="0" lvl="0" indent="0">
              <a:spcBef>
                <a:spcPts val="0"/>
              </a:spcBef>
              <a:spcAft>
                <a:spcPts val="0"/>
              </a:spcAft>
              <a:buClrTx/>
              <a:buNone/>
            </a:pPr>
            <a:r>
              <a:rPr lang="tr-TR" sz="2400" dirty="0">
                <a:latin typeface="Calibri" panose="020F0502020204030204" pitchFamily="34" charset="0"/>
                <a:cs typeface="Calibri" panose="020F0502020204030204" pitchFamily="34" charset="0"/>
              </a:rPr>
              <a:t>Ölçme sonuçlarına tesadüfen karışan; </a:t>
            </a:r>
            <a:r>
              <a:rPr lang="tr-TR" sz="2400" dirty="0" smtClean="0">
                <a:latin typeface="Calibri" panose="020F0502020204030204" pitchFamily="34" charset="0"/>
                <a:cs typeface="Calibri" panose="020F0502020204030204" pitchFamily="34" charset="0"/>
              </a:rPr>
              <a:t>yönü, </a:t>
            </a:r>
            <a:r>
              <a:rPr lang="tr-TR" sz="2400" dirty="0">
                <a:latin typeface="Calibri" panose="020F0502020204030204" pitchFamily="34" charset="0"/>
                <a:cs typeface="Calibri" panose="020F0502020204030204" pitchFamily="34" charset="0"/>
              </a:rPr>
              <a:t>miktarı ve </a:t>
            </a:r>
            <a:r>
              <a:rPr lang="tr-TR" sz="2400" dirty="0" smtClean="0">
                <a:latin typeface="Calibri" panose="020F0502020204030204" pitchFamily="34" charset="0"/>
                <a:cs typeface="Calibri" panose="020F0502020204030204" pitchFamily="34" charset="0"/>
              </a:rPr>
              <a:t>kaynağı </a:t>
            </a:r>
            <a:r>
              <a:rPr lang="tr-TR" sz="2400" dirty="0">
                <a:latin typeface="Calibri" panose="020F0502020204030204" pitchFamily="34" charset="0"/>
                <a:cs typeface="Calibri" panose="020F0502020204030204" pitchFamily="34" charset="0"/>
              </a:rPr>
              <a:t>belli olmayan </a:t>
            </a:r>
            <a:r>
              <a:rPr lang="tr-TR" sz="2400" dirty="0" smtClean="0">
                <a:latin typeface="Calibri" panose="020F0502020204030204" pitchFamily="34" charset="0"/>
                <a:cs typeface="Calibri" panose="020F0502020204030204" pitchFamily="34" charset="0"/>
              </a:rPr>
              <a:t>hatalara </a:t>
            </a:r>
            <a:r>
              <a:rPr lang="tr-TR" sz="2400" dirty="0">
                <a:latin typeface="Calibri" panose="020F0502020204030204" pitchFamily="34" charset="0"/>
                <a:cs typeface="Calibri" panose="020F0502020204030204" pitchFamily="34" charset="0"/>
              </a:rPr>
              <a:t>“tesadüfi hata” denir</a:t>
            </a:r>
            <a:r>
              <a:rPr lang="tr-TR" sz="2400" dirty="0" smtClean="0">
                <a:latin typeface="Calibri" panose="020F0502020204030204" pitchFamily="34" charset="0"/>
                <a:cs typeface="Calibri" panose="020F0502020204030204" pitchFamily="34" charset="0"/>
              </a:rPr>
              <a:t>.</a:t>
            </a:r>
          </a:p>
          <a:p>
            <a:pPr marL="0" lvl="0" indent="0">
              <a:spcBef>
                <a:spcPts val="0"/>
              </a:spcBef>
              <a:spcAft>
                <a:spcPts val="0"/>
              </a:spcAft>
              <a:buClrTx/>
              <a:buNone/>
            </a:pPr>
            <a:endParaRPr lang="tr-TR" sz="2400" dirty="0">
              <a:latin typeface="Calibri" panose="020F0502020204030204" pitchFamily="34" charset="0"/>
              <a:cs typeface="Calibri" panose="020F0502020204030204" pitchFamily="34" charset="0"/>
            </a:endParaRPr>
          </a:p>
          <a:p>
            <a:pPr marL="0" lvl="0" indent="0">
              <a:spcBef>
                <a:spcPts val="0"/>
              </a:spcBef>
              <a:spcAft>
                <a:spcPts val="0"/>
              </a:spcAft>
              <a:buClrTx/>
              <a:buNone/>
            </a:pPr>
            <a:r>
              <a:rPr lang="tr-TR" sz="2400" dirty="0" smtClean="0">
                <a:latin typeface="Calibri" panose="020F0502020204030204" pitchFamily="34" charset="0"/>
                <a:cs typeface="Calibri" panose="020F0502020204030204" pitchFamily="34" charset="0"/>
              </a:rPr>
              <a:t>Tesadüfi hatalar, puanlara hem artırıcı (+) </a:t>
            </a:r>
            <a:r>
              <a:rPr lang="tr-TR" sz="2400" dirty="0">
                <a:latin typeface="Calibri" panose="020F0502020204030204" pitchFamily="34" charset="0"/>
                <a:cs typeface="Calibri" panose="020F0502020204030204" pitchFamily="34" charset="0"/>
              </a:rPr>
              <a:t>hem de azaltıcı </a:t>
            </a:r>
            <a:r>
              <a:rPr lang="tr-TR" sz="2400" dirty="0" smtClean="0">
                <a:latin typeface="Calibri" panose="020F0502020204030204" pitchFamily="34" charset="0"/>
                <a:cs typeface="Calibri" panose="020F0502020204030204" pitchFamily="34" charset="0"/>
              </a:rPr>
              <a:t>(-) yönde </a:t>
            </a:r>
            <a:r>
              <a:rPr lang="tr-TR" sz="2400" dirty="0">
                <a:latin typeface="Calibri" panose="020F0502020204030204" pitchFamily="34" charset="0"/>
                <a:cs typeface="Calibri" panose="020F0502020204030204" pitchFamily="34" charset="0"/>
              </a:rPr>
              <a:t>karışabilmektedir</a:t>
            </a:r>
            <a:r>
              <a:rPr lang="tr-TR" sz="2400" dirty="0" smtClean="0">
                <a:latin typeface="Calibri" panose="020F0502020204030204" pitchFamily="34" charset="0"/>
                <a:cs typeface="Calibri" panose="020F0502020204030204" pitchFamily="34" charset="0"/>
              </a:rPr>
              <a:t>.</a:t>
            </a:r>
          </a:p>
          <a:p>
            <a:pPr marL="0" lvl="0" indent="0">
              <a:spcBef>
                <a:spcPts val="0"/>
              </a:spcBef>
              <a:spcAft>
                <a:spcPts val="0"/>
              </a:spcAft>
              <a:buClrTx/>
              <a:buNone/>
            </a:pPr>
            <a:r>
              <a:rPr lang="tr-TR" sz="2400" dirty="0" smtClean="0">
                <a:latin typeface="Calibri" panose="020F0502020204030204" pitchFamily="34" charset="0"/>
                <a:cs typeface="Calibri" panose="020F0502020204030204" pitchFamily="34" charset="0"/>
              </a:rPr>
              <a:t> </a:t>
            </a:r>
          </a:p>
          <a:p>
            <a:pPr marL="0" lvl="0" indent="0">
              <a:spcBef>
                <a:spcPts val="0"/>
              </a:spcBef>
              <a:spcAft>
                <a:spcPts val="0"/>
              </a:spcAft>
              <a:buClrTx/>
              <a:buNone/>
            </a:pPr>
            <a:r>
              <a:rPr lang="tr-TR" altLang="tr-TR" sz="2400" dirty="0" smtClean="0">
                <a:latin typeface="Calibri" panose="020F0502020204030204" pitchFamily="34" charset="0"/>
                <a:cs typeface="Calibri" panose="020F0502020204030204" pitchFamily="34" charset="0"/>
              </a:rPr>
              <a:t>Tesadüfi </a:t>
            </a:r>
            <a:r>
              <a:rPr lang="tr-TR" altLang="tr-TR" sz="2400" dirty="0">
                <a:latin typeface="Calibri" panose="020F0502020204030204" pitchFamily="34" charset="0"/>
                <a:cs typeface="Calibri" panose="020F0502020204030204" pitchFamily="34" charset="0"/>
              </a:rPr>
              <a:t>hataların miktarı ve yönü bilinmez. </a:t>
            </a:r>
            <a:r>
              <a:rPr lang="tr-TR" altLang="tr-TR" sz="2400" dirty="0" smtClean="0">
                <a:latin typeface="Calibri" panose="020F0502020204030204" pitchFamily="34" charset="0"/>
                <a:cs typeface="Calibri" panose="020F0502020204030204" pitchFamily="34" charset="0"/>
              </a:rPr>
              <a:t>Bu </a:t>
            </a:r>
            <a:r>
              <a:rPr lang="tr-TR" altLang="tr-TR" sz="2400" dirty="0">
                <a:latin typeface="Calibri" panose="020F0502020204030204" pitchFamily="34" charset="0"/>
                <a:cs typeface="Calibri" panose="020F0502020204030204" pitchFamily="34" charset="0"/>
              </a:rPr>
              <a:t>nedenle kontrol </a:t>
            </a:r>
            <a:r>
              <a:rPr lang="tr-TR" altLang="tr-TR" sz="2400" dirty="0" smtClean="0">
                <a:latin typeface="Calibri" panose="020F0502020204030204" pitchFamily="34" charset="0"/>
                <a:cs typeface="Calibri" panose="020F0502020204030204" pitchFamily="34" charset="0"/>
              </a:rPr>
              <a:t>edilemezler.</a:t>
            </a:r>
          </a:p>
          <a:p>
            <a:pPr marL="0" lvl="0" indent="0">
              <a:spcBef>
                <a:spcPts val="0"/>
              </a:spcBef>
              <a:spcAft>
                <a:spcPts val="0"/>
              </a:spcAft>
              <a:buClrTx/>
              <a:buNone/>
            </a:pPr>
            <a:endParaRPr lang="tr-TR" altLang="tr-TR" sz="2400" dirty="0">
              <a:latin typeface="Calibri" panose="020F0502020204030204" pitchFamily="34" charset="0"/>
              <a:cs typeface="Calibri" panose="020F0502020204030204" pitchFamily="34" charset="0"/>
            </a:endParaRPr>
          </a:p>
          <a:p>
            <a:pPr marL="0" lvl="0" indent="0">
              <a:spcBef>
                <a:spcPts val="0"/>
              </a:spcBef>
              <a:spcAft>
                <a:spcPts val="0"/>
              </a:spcAft>
              <a:buClrTx/>
              <a:buNone/>
            </a:pPr>
            <a:r>
              <a:rPr lang="tr-TR" altLang="tr-TR" sz="2400" dirty="0" smtClean="0">
                <a:latin typeface="Calibri" panose="020F0502020204030204" pitchFamily="34" charset="0"/>
                <a:cs typeface="Calibri" panose="020F0502020204030204" pitchFamily="34" charset="0"/>
              </a:rPr>
              <a:t>Tesadüfi hatalar öncelikle güvenirliği etkiler. </a:t>
            </a:r>
            <a:endParaRPr lang="tr-TR" alt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6444106"/>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smtClean="0"/>
              <a:t>Tesadüfi Hataya Örnekler:</a:t>
            </a:r>
            <a:endParaRPr lang="tr-TR" sz="3600" dirty="0"/>
          </a:p>
        </p:txBody>
      </p:sp>
      <p:sp>
        <p:nvSpPr>
          <p:cNvPr id="4" name="4 Metin kutusu"/>
          <p:cNvSpPr txBox="1">
            <a:spLocks noGrp="1"/>
          </p:cNvSpPr>
          <p:nvPr>
            <p:ph idx="1"/>
          </p:nvPr>
        </p:nvSpPr>
        <p:spPr>
          <a:xfrm>
            <a:off x="818712" y="1671323"/>
            <a:ext cx="10554574" cy="5416868"/>
          </a:xfrm>
          <a:prstGeom prst="rect">
            <a:avLst/>
          </a:prstGeom>
          <a:noFill/>
          <a:effectLst>
            <a:outerShdw blurRad="50800" dir="14400000">
              <a:srgbClr val="000000">
                <a:alpha val="40000"/>
              </a:srgbClr>
            </a:outerShdw>
          </a:effectLst>
        </p:spPr>
        <p:txBody>
          <a:bodyPr wrap="square" rtlCol="0">
            <a:spAutoFit/>
          </a:bodyPr>
          <a:lstStyle/>
          <a:p>
            <a:pPr marL="0" marR="0" lvl="0" indent="0" defTabSz="914400" eaLnBrk="1" fontAlgn="auto" latinLnBrk="0" hangingPunct="1">
              <a:spcBef>
                <a:spcPts val="1200"/>
              </a:spcBef>
              <a:buClrTx/>
              <a:buSzTx/>
              <a:buFontTx/>
              <a:buNone/>
              <a:tabLst/>
              <a:defRPr/>
            </a:pPr>
            <a:endParaRPr kumimoji="0" lang="tr-TR" sz="2800" i="0" u="none" strike="noStrike" kern="0" cap="none" spc="0" normalizeH="0" baseline="0" noProof="0" dirty="0" smtClean="0">
              <a:ln>
                <a:noFill/>
              </a:ln>
              <a:effectLst/>
              <a:uLnTx/>
              <a:uFillTx/>
              <a:latin typeface="Calibri" pitchFamily="34" charset="0"/>
              <a:cs typeface="Calibri" pitchFamily="34" charset="0"/>
            </a:endParaRPr>
          </a:p>
          <a:p>
            <a:pPr marR="0" lvl="0" defTabSz="914400" eaLnBrk="1" fontAlgn="auto" latinLnBrk="0" hangingPunct="1">
              <a:spcBef>
                <a:spcPts val="1200"/>
              </a:spcBef>
              <a:buClrTx/>
              <a:buSzTx/>
              <a:buFont typeface="Wingdings" pitchFamily="2" charset="2"/>
              <a:buChar char="Ø"/>
              <a:tabLst/>
              <a:defRPr/>
            </a:pPr>
            <a:r>
              <a:rPr kumimoji="0" lang="tr-TR" sz="2400" i="0" u="none" strike="noStrike" kern="0" cap="none" spc="0" normalizeH="0" baseline="0" noProof="0" dirty="0" smtClean="0">
                <a:ln>
                  <a:noFill/>
                </a:ln>
                <a:effectLst/>
                <a:uLnTx/>
                <a:uFillTx/>
                <a:latin typeface="Calibri" pitchFamily="34" charset="0"/>
                <a:cs typeface="Calibri" pitchFamily="34" charset="0"/>
              </a:rPr>
              <a:t>Dikkatsizliği </a:t>
            </a:r>
            <a:r>
              <a:rPr kumimoji="0" lang="tr-TR" sz="2400" i="0" u="none" strike="noStrike" kern="0" cap="none" spc="0" normalizeH="0" baseline="0" noProof="0" dirty="0">
                <a:ln>
                  <a:noFill/>
                </a:ln>
                <a:effectLst/>
                <a:uLnTx/>
                <a:uFillTx/>
                <a:latin typeface="Calibri" pitchFamily="34" charset="0"/>
                <a:cs typeface="Calibri" pitchFamily="34" charset="0"/>
              </a:rPr>
              <a:t>nedeniyle öğretmenin yaptığı sınavı puanlarken  olması gerekenden farklı puanlar </a:t>
            </a:r>
            <a:r>
              <a:rPr kumimoji="0" lang="tr-TR" sz="2400" i="0" u="none" strike="noStrike" kern="0" cap="none" spc="0" normalizeH="0" baseline="0" noProof="0" dirty="0" smtClean="0">
                <a:ln>
                  <a:noFill/>
                </a:ln>
                <a:effectLst/>
                <a:uLnTx/>
                <a:uFillTx/>
                <a:latin typeface="Calibri" pitchFamily="34" charset="0"/>
                <a:cs typeface="Calibri" pitchFamily="34" charset="0"/>
              </a:rPr>
              <a:t>vermesi,</a:t>
            </a:r>
          </a:p>
          <a:p>
            <a:pPr defTabSz="914400">
              <a:spcBef>
                <a:spcPts val="1200"/>
              </a:spcBef>
              <a:buClrTx/>
              <a:buFont typeface="Wingdings" pitchFamily="2" charset="2"/>
              <a:buChar char="Ø"/>
            </a:pPr>
            <a:r>
              <a:rPr lang="tr-TR" sz="2400" dirty="0">
                <a:latin typeface="Calibri" pitchFamily="34" charset="0"/>
                <a:cs typeface="Calibri" pitchFamily="34" charset="0"/>
              </a:rPr>
              <a:t>Öğretmenin  sınavlara verdiği puanları not defterine işlerken  farkında olmadan yanlış </a:t>
            </a:r>
            <a:r>
              <a:rPr lang="tr-TR" sz="2400" dirty="0" smtClean="0">
                <a:latin typeface="Calibri" pitchFamily="34" charset="0"/>
                <a:cs typeface="Calibri" pitchFamily="34" charset="0"/>
              </a:rPr>
              <a:t>yazması,</a:t>
            </a:r>
            <a:endParaRPr lang="tr-TR" sz="2400" dirty="0">
              <a:latin typeface="Calibri" pitchFamily="34" charset="0"/>
              <a:cs typeface="Calibri" pitchFamily="34" charset="0"/>
            </a:endParaRPr>
          </a:p>
          <a:p>
            <a:pPr defTabSz="914400">
              <a:spcBef>
                <a:spcPts val="1200"/>
              </a:spcBef>
              <a:buClrTx/>
              <a:buFont typeface="Wingdings" pitchFamily="2" charset="2"/>
              <a:buChar char="Ø"/>
            </a:pPr>
            <a:r>
              <a:rPr lang="tr-TR" sz="2400" dirty="0">
                <a:latin typeface="Calibri" pitchFamily="34" charset="0"/>
                <a:cs typeface="Calibri" pitchFamily="34" charset="0"/>
              </a:rPr>
              <a:t>Sınav günü öğrencinin hasta ya da çok kaygılı olması nedeniyle bildiği soruları </a:t>
            </a:r>
            <a:r>
              <a:rPr lang="tr-TR" sz="2400" dirty="0" smtClean="0">
                <a:latin typeface="Calibri" pitchFamily="34" charset="0"/>
                <a:cs typeface="Calibri" pitchFamily="34" charset="0"/>
              </a:rPr>
              <a:t>cevaplayamaması,</a:t>
            </a:r>
          </a:p>
          <a:p>
            <a:pPr defTabSz="914400">
              <a:spcBef>
                <a:spcPts val="1200"/>
              </a:spcBef>
              <a:buClrTx/>
              <a:buFont typeface="Wingdings" pitchFamily="2" charset="2"/>
              <a:buChar char="Ø"/>
            </a:pPr>
            <a:r>
              <a:rPr lang="tr-TR" sz="2400" dirty="0" smtClean="0">
                <a:latin typeface="Calibri" pitchFamily="34" charset="0"/>
                <a:cs typeface="Calibri" pitchFamily="34" charset="0"/>
              </a:rPr>
              <a:t>Sınav ortamının ısı, ışık, gürültülü ve kalabalık olması nedenleriyle sınava uygun olmaması,</a:t>
            </a:r>
            <a:endParaRPr lang="tr-TR" sz="2400" dirty="0">
              <a:latin typeface="Calibri" pitchFamily="34" charset="0"/>
              <a:cs typeface="Calibri" pitchFamily="34" charset="0"/>
            </a:endParaRPr>
          </a:p>
          <a:p>
            <a:pPr defTabSz="914400">
              <a:spcBef>
                <a:spcPts val="1200"/>
              </a:spcBef>
              <a:buClrTx/>
              <a:buFont typeface="Wingdings" pitchFamily="2" charset="2"/>
              <a:buChar char="Ø"/>
            </a:pPr>
            <a:r>
              <a:rPr lang="tr-TR" altLang="tr-TR" sz="2400" dirty="0">
                <a:latin typeface="Calibri" pitchFamily="34" charset="0"/>
                <a:cs typeface="Calibri" pitchFamily="34" charset="0"/>
              </a:rPr>
              <a:t>Öğrencilerin sınavda kopya </a:t>
            </a:r>
            <a:r>
              <a:rPr lang="tr-TR" altLang="tr-TR" sz="2400" dirty="0" smtClean="0">
                <a:latin typeface="Calibri" pitchFamily="34" charset="0"/>
                <a:cs typeface="Calibri" pitchFamily="34" charset="0"/>
              </a:rPr>
              <a:t>çekmesi gibi.</a:t>
            </a:r>
            <a:endParaRPr lang="tr-TR" altLang="tr-TR" sz="2400" dirty="0">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61862476"/>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900" dirty="0" smtClean="0">
                <a:solidFill>
                  <a:srgbClr val="C00000"/>
                </a:solidFill>
                <a:latin typeface="Franklin Gothic Book"/>
              </a:rPr>
              <a:t>Ölçmede Hata </a:t>
            </a:r>
            <a:r>
              <a:rPr lang="tr-TR" sz="4900" dirty="0">
                <a:solidFill>
                  <a:srgbClr val="C00000"/>
                </a:solidFill>
                <a:latin typeface="Franklin Gothic Book"/>
              </a:rPr>
              <a:t>Kaynakları</a:t>
            </a:r>
            <a:endParaRPr lang="tr-TR" dirty="0"/>
          </a:p>
        </p:txBody>
      </p:sp>
      <p:graphicFrame>
        <p:nvGraphicFramePr>
          <p:cNvPr id="4" name="3 İçerik Yer Tutucusu"/>
          <p:cNvGraphicFramePr>
            <a:graphicFrameLocks noGrp="1"/>
          </p:cNvGraphicFramePr>
          <p:nvPr>
            <p:ph idx="1"/>
            <p:custDataLst>
              <p:tags r:id="rId1"/>
            </p:custDataLst>
            <p:extLst>
              <p:ext uri="{D42A27DB-BD31-4B8C-83A1-F6EECF244321}">
                <p14:modId xmlns:p14="http://schemas.microsoft.com/office/powerpoint/2010/main" val="2873519554"/>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p:cNvSpPr txBox="1"/>
          <p:nvPr/>
        </p:nvSpPr>
        <p:spPr>
          <a:xfrm>
            <a:off x="812800" y="6197600"/>
            <a:ext cx="2220686" cy="461665"/>
          </a:xfrm>
          <a:prstGeom prst="rect">
            <a:avLst/>
          </a:prstGeom>
          <a:noFill/>
        </p:spPr>
        <p:txBody>
          <a:bodyPr wrap="square" rtlCol="0">
            <a:spAutoFit/>
          </a:bodyPr>
          <a:lstStyle/>
          <a:p>
            <a:pPr algn="ctr"/>
            <a:r>
              <a:rPr lang="tr-TR" sz="2400" b="1" dirty="0" smtClean="0"/>
              <a:t>ÖĞRETMEN</a:t>
            </a:r>
            <a:endParaRPr lang="tr-TR" sz="2400" b="1" dirty="0"/>
          </a:p>
        </p:txBody>
      </p:sp>
      <p:sp>
        <p:nvSpPr>
          <p:cNvPr id="5" name="Metin kutusu 4"/>
          <p:cNvSpPr txBox="1"/>
          <p:nvPr/>
        </p:nvSpPr>
        <p:spPr>
          <a:xfrm>
            <a:off x="3265714" y="6197599"/>
            <a:ext cx="2830287" cy="461665"/>
          </a:xfrm>
          <a:prstGeom prst="rect">
            <a:avLst/>
          </a:prstGeom>
          <a:noFill/>
        </p:spPr>
        <p:txBody>
          <a:bodyPr wrap="square" rtlCol="0">
            <a:spAutoFit/>
          </a:bodyPr>
          <a:lstStyle/>
          <a:p>
            <a:pPr algn="ctr"/>
            <a:r>
              <a:rPr lang="tr-TR" sz="2400" b="1" dirty="0" smtClean="0"/>
              <a:t>TEST ve SORULAR</a:t>
            </a:r>
            <a:endParaRPr lang="tr-TR" sz="2400" b="1" dirty="0"/>
          </a:p>
        </p:txBody>
      </p:sp>
      <p:sp>
        <p:nvSpPr>
          <p:cNvPr id="6" name="Metin kutusu 5"/>
          <p:cNvSpPr txBox="1"/>
          <p:nvPr/>
        </p:nvSpPr>
        <p:spPr>
          <a:xfrm>
            <a:off x="6328229" y="6197600"/>
            <a:ext cx="2235200" cy="461665"/>
          </a:xfrm>
          <a:prstGeom prst="rect">
            <a:avLst/>
          </a:prstGeom>
          <a:noFill/>
        </p:spPr>
        <p:txBody>
          <a:bodyPr wrap="square" rtlCol="0">
            <a:spAutoFit/>
          </a:bodyPr>
          <a:lstStyle/>
          <a:p>
            <a:pPr algn="ctr"/>
            <a:r>
              <a:rPr lang="tr-TR" sz="2400" b="1" dirty="0" smtClean="0"/>
              <a:t>ÖĞRENCİLER</a:t>
            </a:r>
            <a:endParaRPr lang="tr-TR" sz="2400" b="1" dirty="0"/>
          </a:p>
        </p:txBody>
      </p:sp>
      <p:sp>
        <p:nvSpPr>
          <p:cNvPr id="7" name="Metin kutusu 6"/>
          <p:cNvSpPr txBox="1"/>
          <p:nvPr/>
        </p:nvSpPr>
        <p:spPr>
          <a:xfrm>
            <a:off x="8795657" y="6197600"/>
            <a:ext cx="2801257" cy="461665"/>
          </a:xfrm>
          <a:prstGeom prst="rect">
            <a:avLst/>
          </a:prstGeom>
          <a:noFill/>
        </p:spPr>
        <p:txBody>
          <a:bodyPr wrap="square" rtlCol="0">
            <a:spAutoFit/>
          </a:bodyPr>
          <a:lstStyle/>
          <a:p>
            <a:pPr algn="ctr"/>
            <a:r>
              <a:rPr lang="tr-TR" sz="2400" b="1" dirty="0" smtClean="0"/>
              <a:t>SINAV SALONU</a:t>
            </a:r>
            <a:endParaRPr lang="tr-TR" sz="2400" b="1" dirty="0"/>
          </a:p>
        </p:txBody>
      </p:sp>
    </p:spTree>
    <p:extLst>
      <p:ext uri="{BB962C8B-B14F-4D97-AF65-F5344CB8AC3E}">
        <p14:creationId xmlns:p14="http://schemas.microsoft.com/office/powerpoint/2010/main" val="3954577721"/>
      </p:ext>
    </p:extLst>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Doğru değerlendirmeler yapmak</a:t>
            </a:r>
            <a:endParaRPr lang="tr-TR" dirty="0"/>
          </a:p>
        </p:txBody>
      </p:sp>
      <p:sp>
        <p:nvSpPr>
          <p:cNvPr id="3" name="İçerik Yer Tutucusu 2"/>
          <p:cNvSpPr>
            <a:spLocks noGrp="1"/>
          </p:cNvSpPr>
          <p:nvPr>
            <p:ph idx="1"/>
          </p:nvPr>
        </p:nvSpPr>
        <p:spPr>
          <a:xfrm>
            <a:off x="818712" y="2222287"/>
            <a:ext cx="10554574" cy="4414487"/>
          </a:xfrm>
        </p:spPr>
        <p:txBody>
          <a:bodyPr>
            <a:normAutofit/>
          </a:bodyPr>
          <a:lstStyle/>
          <a:p>
            <a:r>
              <a:rPr lang="tr-TR" sz="2600" dirty="0">
                <a:latin typeface="Calibri" pitchFamily="34" charset="0"/>
                <a:cs typeface="Calibri" pitchFamily="34" charset="0"/>
              </a:rPr>
              <a:t>Eğitimde yapılan ölçmelerin sonuçları ölçütle karşılaştırılarak değerlendirmeler yapılmakta bu değerlendirmeler ile de bireyler hakkında karar verilmektedir. </a:t>
            </a:r>
            <a:r>
              <a:rPr lang="tr-TR" sz="2600" b="1" dirty="0">
                <a:latin typeface="Calibri" pitchFamily="34" charset="0"/>
                <a:cs typeface="Calibri" pitchFamily="34" charset="0"/>
              </a:rPr>
              <a:t>Doğru kararlar verebilmek için </a:t>
            </a:r>
            <a:r>
              <a:rPr lang="tr-TR" sz="2600" dirty="0">
                <a:latin typeface="Calibri" pitchFamily="34" charset="0"/>
                <a:cs typeface="Calibri" pitchFamily="34" charset="0"/>
              </a:rPr>
              <a:t>ölçme sonuçlarının bir dereceye kadar hatalardan arınık olması </a:t>
            </a:r>
            <a:r>
              <a:rPr lang="tr-TR" sz="2600" dirty="0" smtClean="0">
                <a:latin typeface="Calibri" pitchFamily="34" charset="0"/>
                <a:cs typeface="Calibri" pitchFamily="34" charset="0"/>
              </a:rPr>
              <a:t>gerekmektedir.</a:t>
            </a:r>
          </a:p>
          <a:p>
            <a:r>
              <a:rPr lang="tr-TR" altLang="tr-TR" sz="2600" dirty="0">
                <a:latin typeface="Calibri" pitchFamily="34" charset="0"/>
                <a:cs typeface="Calibri" pitchFamily="34" charset="0"/>
              </a:rPr>
              <a:t>Sabit ve sistematik hatalar kaynağı bilindiği ve büyük ölçüde farkında olarak yapıldığı için kontrol altına alınabilir. </a:t>
            </a:r>
            <a:endParaRPr lang="tr-TR" altLang="tr-TR" sz="2600" dirty="0" smtClean="0">
              <a:latin typeface="Calibri" pitchFamily="34" charset="0"/>
              <a:cs typeface="Calibri" pitchFamily="34" charset="0"/>
            </a:endParaRPr>
          </a:p>
          <a:p>
            <a:r>
              <a:rPr lang="tr-TR" altLang="tr-TR" sz="2600" dirty="0" smtClean="0">
                <a:latin typeface="Calibri" pitchFamily="34" charset="0"/>
                <a:cs typeface="Calibri" pitchFamily="34" charset="0"/>
              </a:rPr>
              <a:t>Ancak, </a:t>
            </a:r>
            <a:r>
              <a:rPr lang="tr-TR" altLang="tr-TR" sz="2600" dirty="0">
                <a:latin typeface="Calibri" pitchFamily="34" charset="0"/>
                <a:cs typeface="Calibri" pitchFamily="34" charset="0"/>
              </a:rPr>
              <a:t>tesadüfi hataların kaynağı bilinmediği için kontrol edilemez ve büyük oranda güvenirliği tehdit eden hatalar </a:t>
            </a:r>
            <a:r>
              <a:rPr lang="tr-TR" altLang="tr-TR" sz="2600" b="1" dirty="0">
                <a:latin typeface="Calibri" pitchFamily="34" charset="0"/>
                <a:cs typeface="Calibri" pitchFamily="34" charset="0"/>
              </a:rPr>
              <a:t>tesadüfi </a:t>
            </a:r>
            <a:r>
              <a:rPr lang="tr-TR" altLang="tr-TR" sz="2600" b="1" dirty="0" smtClean="0">
                <a:latin typeface="Calibri" pitchFamily="34" charset="0"/>
                <a:cs typeface="Calibri" pitchFamily="34" charset="0"/>
              </a:rPr>
              <a:t>hatlar</a:t>
            </a:r>
            <a:r>
              <a:rPr lang="tr-TR" altLang="tr-TR" sz="2600" dirty="0" smtClean="0">
                <a:latin typeface="Calibri" pitchFamily="34" charset="0"/>
                <a:cs typeface="Calibri" pitchFamily="34" charset="0"/>
              </a:rPr>
              <a:t>dır.</a:t>
            </a:r>
            <a:endParaRPr lang="tr-TR" sz="2600" dirty="0" smtClean="0">
              <a:latin typeface="Calibri" pitchFamily="34" charset="0"/>
              <a:cs typeface="Calibri" pitchFamily="34" charset="0"/>
            </a:endParaRPr>
          </a:p>
          <a:p>
            <a:endParaRPr lang="tr-TR" dirty="0"/>
          </a:p>
        </p:txBody>
      </p:sp>
    </p:spTree>
    <p:extLst>
      <p:ext uri="{BB962C8B-B14F-4D97-AF65-F5344CB8AC3E}">
        <p14:creationId xmlns:p14="http://schemas.microsoft.com/office/powerpoint/2010/main" val="2357779422"/>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Ölçümlerin Güvenirliği ve Standart Hatası</a:t>
            </a:r>
            <a:endParaRPr lang="tr-TR" dirty="0"/>
          </a:p>
        </p:txBody>
      </p:sp>
      <p:sp>
        <p:nvSpPr>
          <p:cNvPr id="3" name="İçerik Yer Tutucusu 2"/>
          <p:cNvSpPr>
            <a:spLocks noGrp="1"/>
          </p:cNvSpPr>
          <p:nvPr>
            <p:ph idx="1"/>
          </p:nvPr>
        </p:nvSpPr>
        <p:spPr>
          <a:xfrm>
            <a:off x="818712" y="2222287"/>
            <a:ext cx="10554574" cy="4468799"/>
          </a:xfrm>
        </p:spPr>
        <p:txBody>
          <a:bodyPr>
            <a:noAutofit/>
          </a:bodyPr>
          <a:lstStyle/>
          <a:p>
            <a:pPr marL="384048" lvl="0" indent="-384048" defTabSz="914400">
              <a:lnSpc>
                <a:spcPct val="94000"/>
              </a:lnSpc>
              <a:spcBef>
                <a:spcPts val="1000"/>
              </a:spcBef>
              <a:spcAft>
                <a:spcPts val="200"/>
              </a:spcAft>
              <a:buClrTx/>
              <a:buFont typeface="Franklin Gothic Book" panose="020B0503020102020204" pitchFamily="34" charset="0"/>
              <a:buChar char="■"/>
            </a:pPr>
            <a:endParaRPr lang="tr-TR" sz="2800" dirty="0" smtClean="0">
              <a:latin typeface="Arial" pitchFamily="34" charset="0"/>
              <a:cs typeface="Arial" pitchFamily="34" charset="0"/>
            </a:endParaRPr>
          </a:p>
          <a:p>
            <a:pPr marL="384048" lvl="0" indent="-384048" defTabSz="914400">
              <a:lnSpc>
                <a:spcPct val="94000"/>
              </a:lnSpc>
              <a:spcBef>
                <a:spcPts val="1000"/>
              </a:spcBef>
              <a:spcAft>
                <a:spcPts val="200"/>
              </a:spcAft>
              <a:buClrTx/>
              <a:buFont typeface="Franklin Gothic Book" panose="020B0503020102020204" pitchFamily="34" charset="0"/>
              <a:buChar char="■"/>
            </a:pPr>
            <a:r>
              <a:rPr lang="tr-TR" sz="2800" dirty="0" smtClean="0">
                <a:latin typeface="Arial" pitchFamily="34" charset="0"/>
                <a:cs typeface="Arial" pitchFamily="34" charset="0"/>
              </a:rPr>
              <a:t>Ölçümlerin Güvenirliği</a:t>
            </a:r>
            <a:endParaRPr lang="tr-TR" sz="2800" dirty="0">
              <a:latin typeface="Arial" pitchFamily="34" charset="0"/>
              <a:cs typeface="Arial" pitchFamily="34" charset="0"/>
            </a:endParaRPr>
          </a:p>
          <a:p>
            <a:pPr marL="384048" indent="-384048" defTabSz="914400">
              <a:lnSpc>
                <a:spcPct val="94000"/>
              </a:lnSpc>
              <a:spcBef>
                <a:spcPts val="1000"/>
              </a:spcBef>
              <a:spcAft>
                <a:spcPts val="200"/>
              </a:spcAft>
              <a:buClrTx/>
              <a:buFont typeface="Franklin Gothic Book" panose="020B0503020102020204" pitchFamily="34" charset="0"/>
              <a:buChar char="■"/>
            </a:pPr>
            <a:r>
              <a:rPr lang="tr-TR" sz="2800" dirty="0" smtClean="0">
                <a:latin typeface="Arial" pitchFamily="34" charset="0"/>
                <a:cs typeface="Arial" pitchFamily="34" charset="0"/>
              </a:rPr>
              <a:t>Ölçmede </a:t>
            </a:r>
            <a:r>
              <a:rPr lang="tr-TR" sz="2800" dirty="0">
                <a:latin typeface="Arial" pitchFamily="34" charset="0"/>
                <a:cs typeface="Arial" pitchFamily="34" charset="0"/>
              </a:rPr>
              <a:t>Hata </a:t>
            </a:r>
            <a:r>
              <a:rPr lang="tr-TR" sz="2800" dirty="0" smtClean="0">
                <a:latin typeface="Arial" pitchFamily="34" charset="0"/>
                <a:cs typeface="Arial" pitchFamily="34" charset="0"/>
              </a:rPr>
              <a:t>Türleri</a:t>
            </a:r>
            <a:endParaRPr lang="tr-TR" sz="2800" dirty="0">
              <a:latin typeface="Arial" pitchFamily="34" charset="0"/>
              <a:cs typeface="Arial" pitchFamily="34" charset="0"/>
            </a:endParaRPr>
          </a:p>
          <a:p>
            <a:pPr marL="384048" lvl="0" indent="-384048" defTabSz="914400">
              <a:lnSpc>
                <a:spcPct val="94000"/>
              </a:lnSpc>
              <a:spcBef>
                <a:spcPts val="1000"/>
              </a:spcBef>
              <a:spcAft>
                <a:spcPts val="200"/>
              </a:spcAft>
              <a:buClrTx/>
              <a:buFont typeface="Franklin Gothic Book" panose="020B0503020102020204" pitchFamily="34" charset="0"/>
              <a:buChar char="■"/>
            </a:pPr>
            <a:r>
              <a:rPr lang="tr-TR" sz="2800" dirty="0" smtClean="0">
                <a:latin typeface="Arial" pitchFamily="34" charset="0"/>
                <a:cs typeface="Arial" pitchFamily="34" charset="0"/>
              </a:rPr>
              <a:t>Güvenirlik Kestirme Yöntemleri</a:t>
            </a:r>
            <a:endParaRPr lang="tr-TR" sz="2800" dirty="0">
              <a:latin typeface="Arial" pitchFamily="34" charset="0"/>
              <a:cs typeface="Arial" pitchFamily="34" charset="0"/>
            </a:endParaRPr>
          </a:p>
          <a:p>
            <a:pPr marL="384048" lvl="0" indent="-384048" defTabSz="914400">
              <a:lnSpc>
                <a:spcPct val="94000"/>
              </a:lnSpc>
              <a:spcBef>
                <a:spcPts val="1000"/>
              </a:spcBef>
              <a:spcAft>
                <a:spcPts val="200"/>
              </a:spcAft>
              <a:buClrTx/>
              <a:buFont typeface="Franklin Gothic Book" panose="020B0503020102020204" pitchFamily="34" charset="0"/>
              <a:buChar char="■"/>
            </a:pPr>
            <a:r>
              <a:rPr lang="tr-TR" sz="2800" dirty="0" smtClean="0">
                <a:latin typeface="Arial" pitchFamily="34" charset="0"/>
                <a:cs typeface="Arial" pitchFamily="34" charset="0"/>
              </a:rPr>
              <a:t>Ölçmenin Standart Hatası</a:t>
            </a:r>
            <a:endParaRPr lang="tr-TR" sz="2800" dirty="0">
              <a:latin typeface="Arial" pitchFamily="34" charset="0"/>
              <a:cs typeface="Arial" pitchFamily="34" charset="0"/>
            </a:endParaRPr>
          </a:p>
          <a:p>
            <a:pPr marL="384048" lvl="0" indent="-384048" defTabSz="914400">
              <a:lnSpc>
                <a:spcPct val="94000"/>
              </a:lnSpc>
              <a:spcBef>
                <a:spcPts val="1000"/>
              </a:spcBef>
              <a:spcAft>
                <a:spcPts val="200"/>
              </a:spcAft>
              <a:buClrTx/>
              <a:buFont typeface="Franklin Gothic Book" panose="020B0503020102020204" pitchFamily="34" charset="0"/>
              <a:buChar char="■"/>
            </a:pPr>
            <a:r>
              <a:rPr lang="tr-TR" sz="2800" dirty="0" smtClean="0">
                <a:latin typeface="Arial" pitchFamily="34" charset="0"/>
                <a:cs typeface="Arial" pitchFamily="34" charset="0"/>
              </a:rPr>
              <a:t>Gerçek Puan İçin Güven Aralığının Bulunması</a:t>
            </a:r>
            <a:endParaRPr lang="tr-TR" sz="2800" dirty="0">
              <a:latin typeface="Arial" pitchFamily="34" charset="0"/>
              <a:cs typeface="Arial" pitchFamily="34" charset="0"/>
            </a:endParaRPr>
          </a:p>
          <a:p>
            <a:pPr marL="384048" lvl="0" indent="-384048" defTabSz="914400">
              <a:lnSpc>
                <a:spcPct val="94000"/>
              </a:lnSpc>
              <a:spcBef>
                <a:spcPts val="1000"/>
              </a:spcBef>
              <a:spcAft>
                <a:spcPts val="200"/>
              </a:spcAft>
              <a:buClrTx/>
              <a:buFont typeface="Franklin Gothic Book" panose="020B0503020102020204" pitchFamily="34" charset="0"/>
              <a:buChar char="■"/>
            </a:pPr>
            <a:r>
              <a:rPr lang="tr-TR" sz="2800" dirty="0" smtClean="0">
                <a:latin typeface="Arial" pitchFamily="34" charset="0"/>
                <a:cs typeface="Arial" pitchFamily="34" charset="0"/>
              </a:rPr>
              <a:t>Güvenirliğe Etki Eden Faktörler</a:t>
            </a:r>
          </a:p>
          <a:p>
            <a:endParaRPr lang="tr-TR" sz="2800" dirty="0">
              <a:latin typeface="Arial" pitchFamily="34" charset="0"/>
              <a:cs typeface="Arial" pitchFamily="34" charset="0"/>
            </a:endParaRPr>
          </a:p>
        </p:txBody>
      </p:sp>
    </p:spTree>
    <p:extLst>
      <p:ext uri="{BB962C8B-B14F-4D97-AF65-F5344CB8AC3E}">
        <p14:creationId xmlns:p14="http://schemas.microsoft.com/office/powerpoint/2010/main" val="3520656827"/>
      </p:ext>
    </p:extLst>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6981" y="2222287"/>
            <a:ext cx="11769212" cy="4488229"/>
          </a:xfrm>
        </p:spPr>
        <p:txBody>
          <a:bodyPr>
            <a:noAutofit/>
          </a:bodyPr>
          <a:lstStyle/>
          <a:p>
            <a:r>
              <a:rPr lang="tr-TR" sz="2400" dirty="0" smtClean="0">
                <a:latin typeface="Calibri" panose="020F0502020204030204" pitchFamily="34" charset="0"/>
                <a:cs typeface="Calibri" panose="020F0502020204030204" pitchFamily="34" charset="0"/>
              </a:rPr>
              <a:t>Öğrenci başarılarını ölçen sınavlarda sabit, sistematik veya tesadüfi hatalardan herhangi biri ya da hepsi bulunabilir.</a:t>
            </a:r>
          </a:p>
          <a:p>
            <a:r>
              <a:rPr lang="tr-TR" sz="2400" dirty="0" smtClean="0">
                <a:latin typeface="Calibri" panose="020F0502020204030204" pitchFamily="34" charset="0"/>
                <a:cs typeface="Calibri" panose="020F0502020204030204" pitchFamily="34" charset="0"/>
              </a:rPr>
              <a:t>Eğitimdeki ölçmelerde, ölçülen değişkenin soyut olması gibi nedenlerden dolayı ölçümlerde her zaman bir hata olacağı kesindir.</a:t>
            </a:r>
          </a:p>
          <a:p>
            <a:r>
              <a:rPr lang="tr-TR" sz="2400" dirty="0" smtClean="0">
                <a:latin typeface="Calibri" panose="020F0502020204030204" pitchFamily="34" charset="0"/>
                <a:cs typeface="Calibri" panose="020F0502020204030204" pitchFamily="34" charset="0"/>
              </a:rPr>
              <a:t>Ölçmede bu hata miktarının tahmin edilmesi istenir. </a:t>
            </a:r>
          </a:p>
          <a:p>
            <a:r>
              <a:rPr lang="tr-TR" sz="2400" dirty="0" smtClean="0">
                <a:latin typeface="Calibri" panose="020F0502020204030204" pitchFamily="34" charset="0"/>
                <a:cs typeface="Calibri" panose="020F0502020204030204" pitchFamily="34" charset="0"/>
              </a:rPr>
              <a:t>Bu durumda güvenirlik kestirme ve kontrolü için iki istatistik kullanılır. Bunlar;</a:t>
            </a:r>
          </a:p>
          <a:p>
            <a:pPr lvl="1">
              <a:buFont typeface="Wingdings 2" panose="05020102010507070707" pitchFamily="18" charset="2"/>
              <a:buChar char="õ"/>
            </a:pPr>
            <a:r>
              <a:rPr lang="tr-TR" sz="2400" dirty="0" smtClean="0">
                <a:latin typeface="Calibri" panose="020F0502020204030204" pitchFamily="34" charset="0"/>
                <a:cs typeface="Calibri" panose="020F0502020204030204" pitchFamily="34" charset="0"/>
              </a:rPr>
              <a:t>Güvenirlik katsayısı</a:t>
            </a:r>
          </a:p>
          <a:p>
            <a:pPr lvl="1">
              <a:buFont typeface="Wingdings 2" panose="05020102010507070707" pitchFamily="18" charset="2"/>
              <a:buChar char="õ"/>
            </a:pPr>
            <a:r>
              <a:rPr lang="tr-TR" sz="2400" dirty="0" smtClean="0">
                <a:latin typeface="Calibri" panose="020F0502020204030204" pitchFamily="34" charset="0"/>
                <a:cs typeface="Calibri" panose="020F0502020204030204" pitchFamily="34" charset="0"/>
              </a:rPr>
              <a:t>Ölçmenin standart hatası</a:t>
            </a:r>
          </a:p>
        </p:txBody>
      </p:sp>
      <p:sp>
        <p:nvSpPr>
          <p:cNvPr id="2" name="Metin kutusu 1"/>
          <p:cNvSpPr txBox="1"/>
          <p:nvPr/>
        </p:nvSpPr>
        <p:spPr>
          <a:xfrm>
            <a:off x="656823" y="508000"/>
            <a:ext cx="11289370" cy="1077218"/>
          </a:xfrm>
          <a:prstGeom prst="rect">
            <a:avLst/>
          </a:prstGeom>
          <a:noFill/>
        </p:spPr>
        <p:txBody>
          <a:bodyPr wrap="square" rtlCol="0">
            <a:spAutoFit/>
          </a:bodyPr>
          <a:lstStyle/>
          <a:p>
            <a:r>
              <a:rPr lang="tr-TR" sz="3200" b="1" dirty="0" smtClean="0"/>
              <a:t>Her ölçme sunucunda bir miktar hata vardır. </a:t>
            </a:r>
          </a:p>
          <a:p>
            <a:r>
              <a:rPr lang="tr-TR" sz="3200" b="1" dirty="0" smtClean="0"/>
              <a:t>Hatasız ölçme yoktur.</a:t>
            </a:r>
            <a:endParaRPr lang="tr-TR" sz="3200" b="1" dirty="0"/>
          </a:p>
        </p:txBody>
      </p:sp>
    </p:spTree>
    <p:extLst>
      <p:ext uri="{BB962C8B-B14F-4D97-AF65-F5344CB8AC3E}">
        <p14:creationId xmlns:p14="http://schemas.microsoft.com/office/powerpoint/2010/main" val="3211880733"/>
      </p:ext>
    </p:extLst>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04" y="932710"/>
            <a:ext cx="10571998" cy="970450"/>
          </a:xfrm>
        </p:spPr>
        <p:txBody>
          <a:bodyPr/>
          <a:lstStyle/>
          <a:p>
            <a:r>
              <a:rPr lang="tr-TR" dirty="0" smtClean="0">
                <a:solidFill>
                  <a:schemeClr val="tx1"/>
                </a:solidFill>
              </a:rPr>
              <a:t>GÜVENİRLİK KESTİRME YÖNTEMLERİ</a:t>
            </a:r>
            <a:r>
              <a:rPr lang="tr-TR" dirty="0" smtClean="0">
                <a:solidFill>
                  <a:srgbClr val="002060"/>
                </a:solidFill>
              </a:rPr>
              <a:t/>
            </a:r>
            <a:br>
              <a:rPr lang="tr-TR" dirty="0" smtClean="0">
                <a:solidFill>
                  <a:srgbClr val="002060"/>
                </a:solidFill>
              </a:rPr>
            </a:br>
            <a:endParaRPr lang="tr-TR" dirty="0"/>
          </a:p>
        </p:txBody>
      </p:sp>
      <p:sp>
        <p:nvSpPr>
          <p:cNvPr id="3" name="Content Placeholder 2"/>
          <p:cNvSpPr>
            <a:spLocks noGrp="1"/>
          </p:cNvSpPr>
          <p:nvPr>
            <p:ph idx="1"/>
          </p:nvPr>
        </p:nvSpPr>
        <p:spPr>
          <a:xfrm>
            <a:off x="604557" y="2363564"/>
            <a:ext cx="10999307" cy="4584588"/>
          </a:xfrm>
        </p:spPr>
        <p:txBody>
          <a:bodyPr>
            <a:noAutofit/>
          </a:bodyPr>
          <a:lstStyle/>
          <a:p>
            <a:r>
              <a:rPr lang="tr-TR" sz="2200" dirty="0" smtClean="0">
                <a:latin typeface="Calibri" panose="020F0502020204030204" pitchFamily="34" charset="0"/>
                <a:cs typeface="Calibri" panose="020F0502020204030204" pitchFamily="34" charset="0"/>
              </a:rPr>
              <a:t>Ölçümlerimizin güvenirliğini somut olarak ortaya koymak ve sayısal bir değer olarak belirlemek amacıyla bazı güvenirlik kestirme yöntemleri geliştirilmiştir.</a:t>
            </a:r>
            <a:br>
              <a:rPr lang="tr-TR" sz="2200" dirty="0" smtClean="0">
                <a:latin typeface="Calibri" panose="020F0502020204030204" pitchFamily="34" charset="0"/>
                <a:cs typeface="Calibri" panose="020F0502020204030204" pitchFamily="34" charset="0"/>
              </a:rPr>
            </a:br>
            <a:r>
              <a:rPr lang="tr-TR" sz="2200" dirty="0" smtClean="0">
                <a:latin typeface="Calibri" panose="020F0502020204030204" pitchFamily="34" charset="0"/>
                <a:cs typeface="Calibri" panose="020F0502020204030204" pitchFamily="34" charset="0"/>
              </a:rPr>
              <a:t>Bir ölçme aracının;</a:t>
            </a:r>
          </a:p>
          <a:p>
            <a:r>
              <a:rPr lang="tr-TR" sz="2200" dirty="0" smtClean="0">
                <a:latin typeface="Calibri" panose="020F0502020204030204" pitchFamily="34" charset="0"/>
                <a:cs typeface="Calibri" panose="020F0502020204030204" pitchFamily="34" charset="0"/>
              </a:rPr>
              <a:t>(a) Uygulanış biçimine (tek veya çoklu uygulama)</a:t>
            </a:r>
          </a:p>
          <a:p>
            <a:r>
              <a:rPr lang="tr-TR" sz="2200" dirty="0" smtClean="0">
                <a:latin typeface="Calibri" panose="020F0502020204030204" pitchFamily="34" charset="0"/>
                <a:cs typeface="Calibri" panose="020F0502020204030204" pitchFamily="34" charset="0"/>
              </a:rPr>
              <a:t>(b) Ölçme aracını puanlamada kullanılan yönteme (‘0-1’ veya dereceleme yöntemi vb)</a:t>
            </a:r>
          </a:p>
          <a:p>
            <a:r>
              <a:rPr lang="tr-TR" sz="2200" dirty="0" smtClean="0">
                <a:latin typeface="Calibri" panose="020F0502020204030204" pitchFamily="34" charset="0"/>
                <a:cs typeface="Calibri" panose="020F0502020204030204" pitchFamily="34" charset="0"/>
              </a:rPr>
              <a:t> (c) Ölçülen değişkenin boyut sayısına (tek veya çok boyutlu olması gibi)</a:t>
            </a:r>
          </a:p>
          <a:p>
            <a:r>
              <a:rPr lang="tr-TR" sz="2200" dirty="0" smtClean="0">
                <a:latin typeface="Calibri" panose="020F0502020204030204" pitchFamily="34" charset="0"/>
                <a:cs typeface="Calibri" panose="020F0502020204030204" pitchFamily="34" charset="0"/>
              </a:rPr>
              <a:t>(d) Uygulanan ölçme teorisine (klasik test teorisi, genellenebilirlik teorisi, madde tepki teorisi vb) göre kullanılan güvenirlik tahmin yöntemi değişmektedir.</a:t>
            </a:r>
          </a:p>
          <a:p>
            <a:r>
              <a:rPr lang="tr-TR" sz="2200" dirty="0" smtClean="0">
                <a:latin typeface="Calibri" panose="020F0502020204030204" pitchFamily="34" charset="0"/>
                <a:cs typeface="Calibri" panose="020F0502020204030204" pitchFamily="34" charset="0"/>
              </a:rPr>
              <a:t>Belli başlı güvenirlik tahmin yöntemleri  kısaca aşağıda açıklanmaktadır.</a:t>
            </a:r>
          </a:p>
          <a:p>
            <a:endParaRPr lang="tr-TR" sz="2400" dirty="0"/>
          </a:p>
        </p:txBody>
      </p:sp>
    </p:spTree>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7" y="0"/>
            <a:ext cx="118149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209143" y="6233375"/>
            <a:ext cx="3695992" cy="62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p:cNvSpPr txBox="1"/>
          <p:nvPr/>
        </p:nvSpPr>
        <p:spPr>
          <a:xfrm>
            <a:off x="6141954" y="5864043"/>
            <a:ext cx="2177860" cy="369332"/>
          </a:xfrm>
          <a:prstGeom prst="rect">
            <a:avLst/>
          </a:prstGeom>
          <a:noFill/>
        </p:spPr>
        <p:txBody>
          <a:bodyPr wrap="square" rtlCol="0">
            <a:spAutoFit/>
          </a:bodyPr>
          <a:lstStyle/>
          <a:p>
            <a:r>
              <a:rPr lang="tr-TR" b="1" dirty="0" smtClean="0">
                <a:solidFill>
                  <a:srgbClr val="FF0000"/>
                </a:solidFill>
              </a:rPr>
              <a:t>Cronbach Alpha</a:t>
            </a:r>
            <a:endParaRPr lang="tr-TR" b="1" dirty="0">
              <a:solidFill>
                <a:srgbClr val="FF0000"/>
              </a:solidFill>
            </a:endParaRPr>
          </a:p>
        </p:txBody>
      </p:sp>
    </p:spTree>
    <p:extLst>
      <p:ext uri="{BB962C8B-B14F-4D97-AF65-F5344CB8AC3E}">
        <p14:creationId xmlns:p14="http://schemas.microsoft.com/office/powerpoint/2010/main" val="2503858256"/>
      </p:ext>
    </p:extLst>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69" y="0"/>
            <a:ext cx="112818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4136571" y="624114"/>
            <a:ext cx="1828800" cy="377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3222171" y="1036635"/>
            <a:ext cx="4833258" cy="523220"/>
          </a:xfrm>
          <a:prstGeom prst="rect">
            <a:avLst/>
          </a:prstGeom>
          <a:noFill/>
        </p:spPr>
        <p:txBody>
          <a:bodyPr wrap="square" rtlCol="0">
            <a:spAutoFit/>
          </a:bodyPr>
          <a:lstStyle/>
          <a:p>
            <a:r>
              <a:rPr lang="tr-TR" sz="2800" b="1" dirty="0" smtClean="0">
                <a:solidFill>
                  <a:srgbClr val="002060"/>
                </a:solidFill>
              </a:rPr>
              <a:t>Tahmin Yöntemleri</a:t>
            </a:r>
            <a:endParaRPr lang="tr-TR" sz="2800" b="1" dirty="0">
              <a:solidFill>
                <a:srgbClr val="002060"/>
              </a:solidFill>
            </a:endParaRPr>
          </a:p>
        </p:txBody>
      </p:sp>
    </p:spTree>
    <p:extLst>
      <p:ext uri="{BB962C8B-B14F-4D97-AF65-F5344CB8AC3E}">
        <p14:creationId xmlns:p14="http://schemas.microsoft.com/office/powerpoint/2010/main" val="4290442253"/>
      </p:ext>
    </p:extLst>
  </p:cSld>
  <p:clrMapOvr>
    <a:masterClrMapping/>
  </p:clrMapOvr>
  <p:transition spd="slow">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552" y="928913"/>
            <a:ext cx="10571998" cy="580573"/>
          </a:xfrm>
        </p:spPr>
        <p:txBody>
          <a:bodyPr/>
          <a:lstStyle/>
          <a:p>
            <a:r>
              <a:rPr lang="tr-TR" sz="2800" dirty="0" smtClean="0">
                <a:solidFill>
                  <a:schemeClr val="tx1"/>
                </a:solidFill>
              </a:rPr>
              <a:t>1. TEST-TEKRAR TEST YÖNTEMİ İLE  GÜVENİRLİĞİN KESTİRİLMESİ </a:t>
            </a:r>
            <a:endParaRPr lang="tr-TR" sz="2800" dirty="0"/>
          </a:p>
        </p:txBody>
      </p:sp>
      <p:sp>
        <p:nvSpPr>
          <p:cNvPr id="3" name="Content Placeholder 2"/>
          <p:cNvSpPr>
            <a:spLocks noGrp="1"/>
          </p:cNvSpPr>
          <p:nvPr>
            <p:ph idx="1"/>
          </p:nvPr>
        </p:nvSpPr>
        <p:spPr>
          <a:xfrm>
            <a:off x="592428" y="2343956"/>
            <a:ext cx="10805134" cy="4514044"/>
          </a:xfrm>
        </p:spPr>
        <p:txBody>
          <a:bodyPr>
            <a:normAutofit/>
          </a:bodyPr>
          <a:lstStyle/>
          <a:p>
            <a:r>
              <a:rPr lang="tr-TR" sz="2200" dirty="0" smtClean="0">
                <a:latin typeface="Arial" panose="020B0604020202020204" pitchFamily="34" charset="0"/>
                <a:cs typeface="Arial" panose="020B0604020202020204" pitchFamily="34" charset="0"/>
              </a:rPr>
              <a:t>Test – tekrar test yöntemi kararlılık anlamındaki güvenirlik katsayısının elde edilmesine yönelik bir yöntemdir. </a:t>
            </a:r>
          </a:p>
          <a:p>
            <a:r>
              <a:rPr lang="tr-TR" sz="2200" dirty="0" smtClean="0">
                <a:latin typeface="Arial" panose="020B0604020202020204" pitchFamily="34" charset="0"/>
                <a:cs typeface="Arial" panose="020B0604020202020204" pitchFamily="34" charset="0"/>
              </a:rPr>
              <a:t>Bu yöntemle aynı değişkenin birden çok ölçülmesi sonucu elde edilen ölçümler arasındaki benzerlik veya ilişkiyi belirleyerek ölçümlerin güvenirliği kestirilir. </a:t>
            </a:r>
          </a:p>
          <a:p>
            <a:r>
              <a:rPr lang="tr-TR" sz="2200" dirty="0" smtClean="0">
                <a:latin typeface="Arial" panose="020B0604020202020204" pitchFamily="34" charset="0"/>
                <a:cs typeface="Arial" panose="020B0604020202020204" pitchFamily="34" charset="0"/>
              </a:rPr>
              <a:t>Test – tekrar test yöntemleri, aynı örneklem üzerinden aynı konuda birden çok ölçümün yapılması sonucu elde edilen ölçümler arasındaki korelasyon katsayısının hesaplanmasıyla testin güvenirliğini kestiren yöntemlerdir. </a:t>
            </a:r>
          </a:p>
          <a:p>
            <a:r>
              <a:rPr lang="tr-TR" sz="2200" dirty="0" smtClean="0">
                <a:latin typeface="Arial" panose="020B0604020202020204" pitchFamily="34" charset="0"/>
                <a:cs typeface="Arial" panose="020B0604020202020204" pitchFamily="34" charset="0"/>
              </a:rPr>
              <a:t>Anlaşılacağı üzere test-tekrar test yöntemlerinde, en az iki kez aynı ölçme aracı ile  aynı değişkenin ölçülmesi söz konusudur.</a:t>
            </a:r>
          </a:p>
          <a:p>
            <a:endParaRPr lang="tr-TR" dirty="0"/>
          </a:p>
        </p:txBody>
      </p:sp>
    </p:spTree>
  </p:cSld>
  <p:clrMapOvr>
    <a:masterClrMapping/>
  </p:clrMapOvr>
  <p:transition spd="slow">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
          <p:cNvGrpSpPr/>
          <p:nvPr/>
        </p:nvGrpSpPr>
        <p:grpSpPr>
          <a:xfrm>
            <a:off x="3083276" y="2423946"/>
            <a:ext cx="5786478" cy="3798356"/>
            <a:chOff x="1571604" y="1500174"/>
            <a:chExt cx="5786478" cy="3798356"/>
          </a:xfrm>
        </p:grpSpPr>
        <p:sp>
          <p:nvSpPr>
            <p:cNvPr id="4" name="3 Dikdörtgen"/>
            <p:cNvSpPr/>
            <p:nvPr/>
          </p:nvSpPr>
          <p:spPr>
            <a:xfrm>
              <a:off x="1571604" y="1500174"/>
              <a:ext cx="2071702" cy="3143272"/>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5" name="4 Metin kutusu"/>
            <p:cNvSpPr txBox="1"/>
            <p:nvPr/>
          </p:nvSpPr>
          <p:spPr>
            <a:xfrm>
              <a:off x="1714480" y="1714488"/>
              <a:ext cx="1785950" cy="2585323"/>
            </a:xfrm>
            <a:prstGeom prst="rect">
              <a:avLst/>
            </a:prstGeom>
            <a:noFill/>
          </p:spPr>
          <p:txBody>
            <a:bodyPr wrap="square" rtlCol="0">
              <a:spAutoFit/>
            </a:bodyPr>
            <a:lstStyle/>
            <a:p>
              <a:pPr defTabSz="457200"/>
              <a:r>
                <a:rPr lang="tr-TR" b="1" dirty="0">
                  <a:solidFill>
                    <a:srgbClr val="C00000"/>
                  </a:solidFill>
                </a:rPr>
                <a:t>TEST 1</a:t>
              </a:r>
            </a:p>
            <a:p>
              <a:pPr defTabSz="457200"/>
              <a:r>
                <a:rPr lang="tr-TR" b="1" dirty="0">
                  <a:solidFill>
                    <a:prstClr val="black"/>
                  </a:solidFill>
                </a:rPr>
                <a:t>Sorular:</a:t>
              </a:r>
            </a:p>
            <a:p>
              <a:pPr marL="342900" indent="-342900" defTabSz="457200">
                <a:buFontTx/>
                <a:buAutoNum type="arabicPeriod"/>
              </a:pPr>
              <a:r>
                <a:rPr lang="tr-TR" b="1" dirty="0">
                  <a:solidFill>
                    <a:prstClr val="black"/>
                  </a:solidFill>
                </a:rPr>
                <a:t>……………</a:t>
              </a:r>
            </a:p>
            <a:p>
              <a:pPr marL="342900" indent="-342900" defTabSz="457200">
                <a:buFontTx/>
                <a:buAutoNum type="arabicPeriod"/>
              </a:pPr>
              <a:r>
                <a:rPr lang="tr-TR" b="1" dirty="0">
                  <a:solidFill>
                    <a:prstClr val="black"/>
                  </a:solidFill>
                </a:rPr>
                <a:t>…………...</a:t>
              </a:r>
            </a:p>
            <a:p>
              <a:pPr marL="342900" indent="-342900" defTabSz="457200">
                <a:buFontTx/>
                <a:buAutoNum type="arabicPeriod"/>
              </a:pPr>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smtClean="0">
                  <a:solidFill>
                    <a:prstClr val="black"/>
                  </a:solidFill>
                </a:rPr>
                <a:t>20. </a:t>
              </a:r>
              <a:r>
                <a:rPr lang="tr-TR" b="1" dirty="0">
                  <a:solidFill>
                    <a:prstClr val="black"/>
                  </a:solidFill>
                </a:rPr>
                <a:t>………….</a:t>
              </a:r>
            </a:p>
          </p:txBody>
        </p:sp>
        <p:sp>
          <p:nvSpPr>
            <p:cNvPr id="6" name="5 Dikdörtgen"/>
            <p:cNvSpPr/>
            <p:nvPr/>
          </p:nvSpPr>
          <p:spPr>
            <a:xfrm>
              <a:off x="5286380" y="1571612"/>
              <a:ext cx="2071702" cy="3143272"/>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7" name="6 Metin kutusu"/>
            <p:cNvSpPr txBox="1"/>
            <p:nvPr/>
          </p:nvSpPr>
          <p:spPr>
            <a:xfrm>
              <a:off x="5429256" y="1785926"/>
              <a:ext cx="1785950" cy="2585323"/>
            </a:xfrm>
            <a:prstGeom prst="rect">
              <a:avLst/>
            </a:prstGeom>
            <a:noFill/>
          </p:spPr>
          <p:txBody>
            <a:bodyPr wrap="square" rtlCol="0">
              <a:spAutoFit/>
            </a:bodyPr>
            <a:lstStyle/>
            <a:p>
              <a:pPr defTabSz="457200"/>
              <a:r>
                <a:rPr lang="tr-TR" b="1" dirty="0">
                  <a:solidFill>
                    <a:srgbClr val="C00000"/>
                  </a:solidFill>
                </a:rPr>
                <a:t>TEST 1</a:t>
              </a:r>
            </a:p>
            <a:p>
              <a:pPr defTabSz="457200"/>
              <a:r>
                <a:rPr lang="tr-TR" b="1" dirty="0">
                  <a:solidFill>
                    <a:prstClr val="black"/>
                  </a:solidFill>
                </a:rPr>
                <a:t>Sorular:</a:t>
              </a:r>
            </a:p>
            <a:p>
              <a:pPr marL="342900" indent="-342900" defTabSz="457200">
                <a:buFontTx/>
                <a:buAutoNum type="arabicPeriod"/>
              </a:pPr>
              <a:r>
                <a:rPr lang="tr-TR" b="1" dirty="0">
                  <a:solidFill>
                    <a:prstClr val="black"/>
                  </a:solidFill>
                </a:rPr>
                <a:t>…………….</a:t>
              </a:r>
            </a:p>
            <a:p>
              <a:pPr marL="342900" indent="-342900" defTabSz="457200">
                <a:buFontTx/>
                <a:buAutoNum type="arabicPeriod"/>
              </a:pPr>
              <a:r>
                <a:rPr lang="tr-TR" b="1" dirty="0">
                  <a:solidFill>
                    <a:prstClr val="black"/>
                  </a:solidFill>
                </a:rPr>
                <a:t>…………….</a:t>
              </a:r>
            </a:p>
            <a:p>
              <a:pPr marL="342900" indent="-342900" defTabSz="457200">
                <a:buFontTx/>
                <a:buAutoNum type="arabicPeriod"/>
              </a:pPr>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smtClean="0">
                  <a:solidFill>
                    <a:prstClr val="black"/>
                  </a:solidFill>
                </a:rPr>
                <a:t>20. </a:t>
              </a:r>
              <a:r>
                <a:rPr lang="tr-TR" b="1" dirty="0">
                  <a:solidFill>
                    <a:prstClr val="black"/>
                  </a:solidFill>
                </a:rPr>
                <a:t>…………..</a:t>
              </a:r>
            </a:p>
          </p:txBody>
        </p:sp>
        <p:sp>
          <p:nvSpPr>
            <p:cNvPr id="8" name="7 Sağ Ok"/>
            <p:cNvSpPr/>
            <p:nvPr/>
          </p:nvSpPr>
          <p:spPr>
            <a:xfrm>
              <a:off x="4000496" y="3658098"/>
              <a:ext cx="1071570"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9" name="8 Metin kutusu"/>
            <p:cNvSpPr txBox="1"/>
            <p:nvPr/>
          </p:nvSpPr>
          <p:spPr>
            <a:xfrm>
              <a:off x="3750463" y="1500174"/>
              <a:ext cx="1428760" cy="1938992"/>
            </a:xfrm>
            <a:prstGeom prst="rect">
              <a:avLst/>
            </a:prstGeom>
            <a:noFill/>
          </p:spPr>
          <p:txBody>
            <a:bodyPr wrap="square" rtlCol="0">
              <a:spAutoFit/>
            </a:bodyPr>
            <a:lstStyle/>
            <a:p>
              <a:pPr algn="ctr" defTabSz="457200"/>
              <a:r>
                <a:rPr lang="tr-TR" sz="2000" dirty="0">
                  <a:solidFill>
                    <a:prstClr val="black"/>
                  </a:solidFill>
                </a:rPr>
                <a:t>Aynı test </a:t>
              </a:r>
              <a:r>
                <a:rPr lang="tr-TR" sz="2000" b="1" dirty="0">
                  <a:solidFill>
                    <a:srgbClr val="FF0000"/>
                  </a:solidFill>
                </a:rPr>
                <a:t>belli bir süre </a:t>
              </a:r>
              <a:r>
                <a:rPr lang="tr-TR" sz="2000" dirty="0">
                  <a:solidFill>
                    <a:prstClr val="black"/>
                  </a:solidFill>
                </a:rPr>
                <a:t>sonra aynı gruba tekrar uygulanır.</a:t>
              </a:r>
            </a:p>
          </p:txBody>
        </p:sp>
        <p:sp>
          <p:nvSpPr>
            <p:cNvPr id="10" name="9 Dikdörtgen"/>
            <p:cNvSpPr/>
            <p:nvPr/>
          </p:nvSpPr>
          <p:spPr>
            <a:xfrm>
              <a:off x="1714480" y="4929198"/>
              <a:ext cx="1571636" cy="369332"/>
            </a:xfrm>
            <a:prstGeom prst="rect">
              <a:avLst/>
            </a:prstGeom>
          </p:spPr>
          <p:txBody>
            <a:bodyPr wrap="square">
              <a:spAutoFit/>
            </a:bodyPr>
            <a:lstStyle/>
            <a:p>
              <a:pPr defTabSz="457200"/>
              <a:r>
                <a:rPr lang="tr-TR" b="1" dirty="0">
                  <a:solidFill>
                    <a:prstClr val="black"/>
                  </a:solidFill>
                </a:rPr>
                <a:t>1. Uygulama</a:t>
              </a:r>
              <a:endParaRPr lang="tr-TR" dirty="0">
                <a:solidFill>
                  <a:prstClr val="black"/>
                </a:solidFill>
              </a:endParaRPr>
            </a:p>
          </p:txBody>
        </p:sp>
        <p:sp>
          <p:nvSpPr>
            <p:cNvPr id="11" name="10 Dikdörtgen"/>
            <p:cNvSpPr/>
            <p:nvPr/>
          </p:nvSpPr>
          <p:spPr>
            <a:xfrm>
              <a:off x="5572132" y="4929198"/>
              <a:ext cx="1571636" cy="369332"/>
            </a:xfrm>
            <a:prstGeom prst="rect">
              <a:avLst/>
            </a:prstGeom>
          </p:spPr>
          <p:txBody>
            <a:bodyPr wrap="square">
              <a:spAutoFit/>
            </a:bodyPr>
            <a:lstStyle/>
            <a:p>
              <a:pPr defTabSz="457200"/>
              <a:r>
                <a:rPr lang="tr-TR" b="1" dirty="0">
                  <a:solidFill>
                    <a:prstClr val="black"/>
                  </a:solidFill>
                </a:rPr>
                <a:t>2. Uygulama</a:t>
              </a:r>
              <a:endParaRPr lang="tr-TR" dirty="0">
                <a:solidFill>
                  <a:prstClr val="black"/>
                </a:solidFill>
              </a:endParaRPr>
            </a:p>
          </p:txBody>
        </p:sp>
      </p:grpSp>
      <p:sp>
        <p:nvSpPr>
          <p:cNvPr id="14" name="Rectangle 3"/>
          <p:cNvSpPr txBox="1">
            <a:spLocks noChangeArrowheads="1"/>
          </p:cNvSpPr>
          <p:nvPr/>
        </p:nvSpPr>
        <p:spPr>
          <a:xfrm>
            <a:off x="903768" y="122238"/>
            <a:ext cx="7543800" cy="1295400"/>
          </a:xfrm>
          <a:prstGeom prst="rect">
            <a:avLst/>
          </a:prstGeom>
          <a:noFill/>
        </p:spPr>
        <p:txBody>
          <a:bodyPr vert="horz" lIns="91440" tIns="45720" rIns="91440" bIns="45720" rtlCol="0" anchor="ct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altLang="tr-TR" sz="3600" b="1" dirty="0" smtClean="0">
                <a:solidFill>
                  <a:srgbClr val="FF0000"/>
                </a:solidFill>
              </a:rPr>
              <a:t>İki uygulamaya dayalı yöntemler</a:t>
            </a:r>
          </a:p>
        </p:txBody>
      </p:sp>
      <p:sp>
        <p:nvSpPr>
          <p:cNvPr id="15" name="Unvan 1"/>
          <p:cNvSpPr txBox="1">
            <a:spLocks/>
          </p:cNvSpPr>
          <p:nvPr/>
        </p:nvSpPr>
        <p:spPr>
          <a:xfrm>
            <a:off x="1485426" y="1417638"/>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tr-TR" b="1" dirty="0" smtClean="0">
                <a:solidFill>
                  <a:srgbClr val="990000"/>
                </a:solidFill>
                <a:latin typeface="Gabriola" pitchFamily="82" charset="0"/>
                <a:cs typeface="Arial" pitchFamily="34" charset="0"/>
              </a:rPr>
              <a:t>Test-Tekrar Test Yöntemi</a:t>
            </a:r>
            <a:br>
              <a:rPr lang="tr-TR" b="1" dirty="0" smtClean="0">
                <a:solidFill>
                  <a:srgbClr val="990000"/>
                </a:solidFill>
                <a:latin typeface="Gabriola" pitchFamily="82" charset="0"/>
                <a:cs typeface="Arial" pitchFamily="34" charset="0"/>
              </a:rPr>
            </a:br>
            <a:endParaRPr lang="tr-TR" dirty="0">
              <a:solidFill>
                <a:srgbClr val="04617B"/>
              </a:solidFill>
            </a:endParaRPr>
          </a:p>
        </p:txBody>
      </p:sp>
    </p:spTree>
    <p:extLst>
      <p:ext uri="{BB962C8B-B14F-4D97-AF65-F5344CB8AC3E}">
        <p14:creationId xmlns:p14="http://schemas.microsoft.com/office/powerpoint/2010/main" val="9000686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C:\Documents and Settings\Serkan\Desktop\1.jpg"/>
          <p:cNvPicPr>
            <a:picLocks noChangeAspect="1" noChangeArrowheads="1"/>
          </p:cNvPicPr>
          <p:nvPr/>
        </p:nvPicPr>
        <p:blipFill>
          <a:blip r:embed="rId2" cstate="print"/>
          <a:srcRect/>
          <a:stretch>
            <a:fillRect/>
          </a:stretch>
        </p:blipFill>
        <p:spPr bwMode="auto">
          <a:xfrm>
            <a:off x="781665" y="433055"/>
            <a:ext cx="5632745" cy="5281852"/>
          </a:xfrm>
          <a:prstGeom prst="rect">
            <a:avLst/>
          </a:prstGeom>
          <a:noFill/>
        </p:spPr>
      </p:pic>
      <p:pic>
        <p:nvPicPr>
          <p:cNvPr id="3" name="Picture 1" descr="C:\Documents and Settings\Serkan\Desktop\2.jpg"/>
          <p:cNvPicPr>
            <a:picLocks noChangeAspect="1" noChangeArrowheads="1"/>
          </p:cNvPicPr>
          <p:nvPr/>
        </p:nvPicPr>
        <p:blipFill>
          <a:blip r:embed="rId3" cstate="print"/>
          <a:srcRect/>
          <a:stretch>
            <a:fillRect/>
          </a:stretch>
        </p:blipFill>
        <p:spPr bwMode="auto">
          <a:xfrm>
            <a:off x="6805368" y="368920"/>
            <a:ext cx="4992204" cy="5156584"/>
          </a:xfrm>
          <a:prstGeom prst="rect">
            <a:avLst/>
          </a:prstGeom>
          <a:noFill/>
        </p:spPr>
      </p:pic>
      <p:sp>
        <p:nvSpPr>
          <p:cNvPr id="6" name="5 Metin kutusu"/>
          <p:cNvSpPr txBox="1"/>
          <p:nvPr/>
        </p:nvSpPr>
        <p:spPr>
          <a:xfrm>
            <a:off x="2501715" y="5589639"/>
            <a:ext cx="1818126" cy="461665"/>
          </a:xfrm>
          <a:prstGeom prst="rect">
            <a:avLst/>
          </a:prstGeom>
          <a:noFill/>
        </p:spPr>
        <p:txBody>
          <a:bodyPr wrap="none" rtlCol="0">
            <a:spAutoFit/>
          </a:bodyPr>
          <a:lstStyle/>
          <a:p>
            <a:pPr defTabSz="457200"/>
            <a:r>
              <a:rPr lang="tr-TR" sz="2400" b="1" dirty="0">
                <a:solidFill>
                  <a:prstClr val="black"/>
                </a:solidFill>
              </a:rPr>
              <a:t>1 saat sonra</a:t>
            </a:r>
          </a:p>
        </p:txBody>
      </p:sp>
      <p:sp>
        <p:nvSpPr>
          <p:cNvPr id="7" name="6 Metin kutusu"/>
          <p:cNvSpPr txBox="1"/>
          <p:nvPr/>
        </p:nvSpPr>
        <p:spPr>
          <a:xfrm>
            <a:off x="8420459" y="5525504"/>
            <a:ext cx="2071401" cy="461665"/>
          </a:xfrm>
          <a:prstGeom prst="rect">
            <a:avLst/>
          </a:prstGeom>
          <a:noFill/>
        </p:spPr>
        <p:txBody>
          <a:bodyPr wrap="none" rtlCol="0">
            <a:spAutoFit/>
          </a:bodyPr>
          <a:lstStyle/>
          <a:p>
            <a:pPr defTabSz="457200"/>
            <a:r>
              <a:rPr lang="tr-TR" sz="2400" b="1" dirty="0" smtClean="0">
                <a:solidFill>
                  <a:schemeClr val="tx1">
                    <a:lumMod val="95000"/>
                    <a:lumOff val="5000"/>
                  </a:schemeClr>
                </a:solidFill>
                <a:hlinkClick r:id="rId4" action="ppaction://hlinkfile"/>
              </a:rPr>
              <a:t>2 </a:t>
            </a:r>
            <a:r>
              <a:rPr lang="tr-TR" sz="2400" b="1" dirty="0">
                <a:solidFill>
                  <a:schemeClr val="tx1">
                    <a:lumMod val="95000"/>
                    <a:lumOff val="5000"/>
                  </a:schemeClr>
                </a:solidFill>
                <a:hlinkClick r:id="rId4" action="ppaction://hlinkfile"/>
              </a:rPr>
              <a:t>hafta sonra</a:t>
            </a:r>
            <a:endParaRPr lang="tr-TR" sz="2400" b="1" dirty="0">
              <a:solidFill>
                <a:schemeClr val="tx1">
                  <a:lumMod val="95000"/>
                  <a:lumOff val="5000"/>
                </a:schemeClr>
              </a:solidFill>
            </a:endParaRPr>
          </a:p>
        </p:txBody>
      </p:sp>
      <p:sp>
        <p:nvSpPr>
          <p:cNvPr id="2" name="Metin kutusu 1"/>
          <p:cNvSpPr txBox="1"/>
          <p:nvPr/>
        </p:nvSpPr>
        <p:spPr>
          <a:xfrm>
            <a:off x="1031248" y="5987169"/>
            <a:ext cx="10766324" cy="646331"/>
          </a:xfrm>
          <a:prstGeom prst="rect">
            <a:avLst/>
          </a:prstGeom>
          <a:noFill/>
        </p:spPr>
        <p:txBody>
          <a:bodyPr wrap="square" rtlCol="0">
            <a:spAutoFit/>
          </a:bodyPr>
          <a:lstStyle/>
          <a:p>
            <a:r>
              <a:rPr lang="tr-TR" dirty="0" smtClean="0"/>
              <a:t>Test - tekrar test yöntemi zaman içinde kolayca değişmeyen değişkenleri (özellikleri) ölçen ölçme araçları için daha uygundur.</a:t>
            </a:r>
            <a:endParaRPr lang="tr-TR" dirty="0"/>
          </a:p>
        </p:txBody>
      </p:sp>
    </p:spTree>
    <p:extLst>
      <p:ext uri="{BB962C8B-B14F-4D97-AF65-F5344CB8AC3E}">
        <p14:creationId xmlns:p14="http://schemas.microsoft.com/office/powerpoint/2010/main" val="16755535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37" y="876066"/>
            <a:ext cx="10571998" cy="970450"/>
          </a:xfrm>
        </p:spPr>
        <p:txBody>
          <a:bodyPr/>
          <a:lstStyle/>
          <a:p>
            <a:r>
              <a:rPr lang="tr-TR" sz="3200" dirty="0" smtClean="0"/>
              <a:t>TEST – TEKRAR TEST YÖNTEMİ</a:t>
            </a:r>
            <a:endParaRPr lang="tr-TR" dirty="0"/>
          </a:p>
        </p:txBody>
      </p:sp>
      <p:sp>
        <p:nvSpPr>
          <p:cNvPr id="3" name="Rectangle 2"/>
          <p:cNvSpPr/>
          <p:nvPr/>
        </p:nvSpPr>
        <p:spPr>
          <a:xfrm>
            <a:off x="103239" y="2020021"/>
            <a:ext cx="11857703" cy="4832092"/>
          </a:xfrm>
          <a:prstGeom prst="rect">
            <a:avLst/>
          </a:prstGeom>
        </p:spPr>
        <p:txBody>
          <a:bodyPr wrap="square">
            <a:spAutoFit/>
          </a:bodyPr>
          <a:lstStyle/>
          <a:p>
            <a:r>
              <a:rPr lang="tr-TR" sz="2200" dirty="0" smtClean="0"/>
              <a:t>Tek bir test formu belli bir zaman aralığıyla iki kez aynı öğrencilere uygulanır. </a:t>
            </a:r>
          </a:p>
          <a:p>
            <a:r>
              <a:rPr lang="tr-TR" sz="2200" dirty="0" smtClean="0"/>
              <a:t>İki uygulama sonucu, elde edilen ölçümler arasındaki korelasyonun hesaplanmasıyla güvenirlik kestirilir. </a:t>
            </a:r>
          </a:p>
          <a:p>
            <a:endParaRPr lang="tr-TR" sz="2200" dirty="0" smtClean="0"/>
          </a:p>
          <a:p>
            <a:r>
              <a:rPr lang="tr-TR" sz="2200" dirty="0" smtClean="0"/>
              <a:t>Aynı grup üzerinden elde edilen bu ölçümler arasındaki uyum veya benzerliğin (istatiksel olarak) derecesini bize korelasyon tekniği verir.</a:t>
            </a:r>
          </a:p>
          <a:p>
            <a:endParaRPr lang="tr-TR" sz="2200" dirty="0" smtClean="0"/>
          </a:p>
          <a:p>
            <a:r>
              <a:rPr lang="tr-TR" sz="2200" dirty="0" smtClean="0">
                <a:solidFill>
                  <a:srgbClr val="FFFF00"/>
                </a:solidFill>
              </a:rPr>
              <a:t>TEST – TEKRAR TEST YÖNTEMİYLE GÜVENİRLİK KESTİRME AŞAMALARI</a:t>
            </a:r>
          </a:p>
          <a:p>
            <a:r>
              <a:rPr lang="tr-TR" sz="2200" dirty="0" smtClean="0"/>
              <a:t>1. Testin bir gruba uygulanması.</a:t>
            </a:r>
          </a:p>
          <a:p>
            <a:r>
              <a:rPr lang="tr-TR" sz="2200" dirty="0" smtClean="0"/>
              <a:t>2. Belirli bir zaman geçtikten sonra, </a:t>
            </a:r>
            <a:r>
              <a:rPr lang="tr-TR" sz="2200" dirty="0" smtClean="0">
                <a:solidFill>
                  <a:srgbClr val="FFFF00"/>
                </a:solidFill>
              </a:rPr>
              <a:t>aynı testin </a:t>
            </a:r>
            <a:r>
              <a:rPr lang="tr-TR" sz="2200" dirty="0" smtClean="0"/>
              <a:t>aynı gruba tekrar uygulanması.</a:t>
            </a:r>
          </a:p>
          <a:p>
            <a:r>
              <a:rPr lang="tr-TR" sz="2200" dirty="0" smtClean="0"/>
              <a:t>3. İki uygulamadan elde edilen ölçümler arasındaki korelasyon katsayısının hesaplanması.</a:t>
            </a:r>
          </a:p>
          <a:p>
            <a:r>
              <a:rPr lang="tr-TR" sz="2200" dirty="0" smtClean="0"/>
              <a:t>4. Elde edilen korelasyon katsayısının yorumlanması.</a:t>
            </a:r>
            <a:r>
              <a:rPr lang="tr-TR" sz="2200" b="1" dirty="0" smtClean="0"/>
              <a:t> </a:t>
            </a:r>
            <a:r>
              <a:rPr lang="tr-TR" sz="2200" b="1" dirty="0" smtClean="0">
                <a:hlinkClick r:id="rId2" action="ppaction://hlinkfile"/>
              </a:rPr>
              <a:t>..\Sayısal Dosyalar\Test-Tekrar Test.xlsx</a:t>
            </a:r>
            <a:endParaRPr lang="tr-TR" sz="2200" b="1" dirty="0" smtClean="0"/>
          </a:p>
        </p:txBody>
      </p:sp>
    </p:spTree>
  </p:cSld>
  <p:clrMapOvr>
    <a:masterClrMapping/>
  </p:clrMapOvr>
  <p:transition spd="slow">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1975" y="1173292"/>
            <a:ext cx="10586433" cy="4616648"/>
          </a:xfrm>
          <a:prstGeom prst="rect">
            <a:avLst/>
          </a:prstGeom>
          <a:ln w="57150">
            <a:solidFill>
              <a:schemeClr val="accent1">
                <a:lumMod val="75000"/>
              </a:schemeClr>
            </a:solidFill>
          </a:ln>
        </p:spPr>
        <p:txBody>
          <a:bodyPr wrap="square">
            <a:spAutoFit/>
          </a:bodyPr>
          <a:lstStyle/>
          <a:p>
            <a:pPr>
              <a:lnSpc>
                <a:spcPct val="150000"/>
              </a:lnSpc>
              <a:spcBef>
                <a:spcPts val="600"/>
              </a:spcBef>
              <a:spcAft>
                <a:spcPts val="600"/>
              </a:spcAft>
              <a:buClr>
                <a:schemeClr val="accent1">
                  <a:lumMod val="75000"/>
                </a:schemeClr>
              </a:buClr>
              <a:buFont typeface="Wingdings" pitchFamily="2" charset="2"/>
              <a:buChar char="v"/>
            </a:pPr>
            <a:r>
              <a:rPr lang="tr-TR" sz="2200" dirty="0" smtClean="0">
                <a:solidFill>
                  <a:srgbClr val="FFFF00"/>
                </a:solidFill>
                <a:latin typeface="Arial" pitchFamily="34" charset="0"/>
                <a:cs typeface="Arial" pitchFamily="34" charset="0"/>
              </a:rPr>
              <a:t>Test - tekrar test </a:t>
            </a:r>
            <a:r>
              <a:rPr lang="tr-TR" sz="2200" dirty="0" smtClean="0">
                <a:latin typeface="Arial" pitchFamily="34" charset="0"/>
                <a:cs typeface="Arial" pitchFamily="34" charset="0"/>
              </a:rPr>
              <a:t>yöntemiyle güvenirlik katsayısı kestirilirken (diğer bir ifadeyle aynı ölçme aracının iki kez uygulanmasından elde edilen ölçümler arasındaki korelasyonla güvenirlik katsayısı kestirilirken) sağlanması gereken iki temel koşul vardır.</a:t>
            </a:r>
          </a:p>
          <a:p>
            <a:pPr>
              <a:lnSpc>
                <a:spcPct val="150000"/>
              </a:lnSpc>
              <a:spcBef>
                <a:spcPts val="600"/>
              </a:spcBef>
              <a:spcAft>
                <a:spcPts val="600"/>
              </a:spcAft>
              <a:buClr>
                <a:schemeClr val="accent1">
                  <a:lumMod val="75000"/>
                </a:schemeClr>
              </a:buClr>
              <a:buFont typeface="Wingdings" pitchFamily="2" charset="2"/>
              <a:buChar char="v"/>
            </a:pPr>
            <a:r>
              <a:rPr lang="tr-TR" sz="2200" dirty="0" smtClean="0">
                <a:latin typeface="Arial" pitchFamily="34" charset="0"/>
                <a:cs typeface="Arial" pitchFamily="34" charset="0"/>
              </a:rPr>
              <a:t>Bunlar;</a:t>
            </a:r>
          </a:p>
          <a:p>
            <a:pPr>
              <a:lnSpc>
                <a:spcPct val="150000"/>
              </a:lnSpc>
              <a:spcBef>
                <a:spcPts val="600"/>
              </a:spcBef>
              <a:spcAft>
                <a:spcPts val="600"/>
              </a:spcAft>
              <a:buClr>
                <a:schemeClr val="accent1">
                  <a:lumMod val="75000"/>
                </a:schemeClr>
              </a:buClr>
              <a:buFont typeface="Wingdings" pitchFamily="2" charset="2"/>
              <a:buChar char="v"/>
            </a:pPr>
            <a:r>
              <a:rPr lang="tr-TR" sz="2200" dirty="0" smtClean="0">
                <a:latin typeface="Arial" pitchFamily="34" charset="0"/>
                <a:cs typeface="Arial" pitchFamily="34" charset="0"/>
              </a:rPr>
              <a:t>(a) İki uygulama arasında geçen süre içinde, öğrencilerin ölçülen değişkene ait gerçek puanlarında bir değişikliğin olmaması ve</a:t>
            </a:r>
          </a:p>
          <a:p>
            <a:pPr>
              <a:lnSpc>
                <a:spcPct val="150000"/>
              </a:lnSpc>
              <a:spcBef>
                <a:spcPts val="600"/>
              </a:spcBef>
              <a:spcAft>
                <a:spcPts val="600"/>
              </a:spcAft>
              <a:buClr>
                <a:schemeClr val="accent1">
                  <a:lumMod val="75000"/>
                </a:schemeClr>
              </a:buClr>
              <a:buFont typeface="Wingdings" pitchFamily="2" charset="2"/>
              <a:buChar char="v"/>
            </a:pPr>
            <a:r>
              <a:rPr lang="tr-TR" sz="2200" dirty="0" smtClean="0">
                <a:latin typeface="Arial" pitchFamily="34" charset="0"/>
                <a:cs typeface="Arial" pitchFamily="34" charset="0"/>
              </a:rPr>
              <a:t>(b) Birinci uygulamanın, ikinci uygulamadan elde edilecek puanı etkilememesidir.</a:t>
            </a:r>
          </a:p>
        </p:txBody>
      </p:sp>
      <p:sp>
        <p:nvSpPr>
          <p:cNvPr id="3" name="Pentagon 2"/>
          <p:cNvSpPr/>
          <p:nvPr/>
        </p:nvSpPr>
        <p:spPr>
          <a:xfrm>
            <a:off x="0" y="155643"/>
            <a:ext cx="1478604" cy="58365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794" y="939187"/>
            <a:ext cx="10586433" cy="4985980"/>
          </a:xfrm>
          <a:prstGeom prst="rect">
            <a:avLst/>
          </a:prstGeom>
          <a:ln w="57150">
            <a:solidFill>
              <a:schemeClr val="accent1">
                <a:lumMod val="75000"/>
              </a:schemeClr>
            </a:solidFill>
          </a:ln>
        </p:spPr>
        <p:txBody>
          <a:bodyPr wrap="square">
            <a:spAutoFit/>
          </a:bodyPr>
          <a:lstStyle/>
          <a:p>
            <a:pPr>
              <a:lnSpc>
                <a:spcPct val="150000"/>
              </a:lnSpc>
              <a:spcBef>
                <a:spcPts val="600"/>
              </a:spcBef>
              <a:spcAft>
                <a:spcPts val="600"/>
              </a:spcAft>
              <a:buClr>
                <a:srgbClr val="8664B0">
                  <a:lumMod val="75000"/>
                </a:srgbClr>
              </a:buClr>
              <a:buFont typeface="Wingdings" pitchFamily="2" charset="2"/>
              <a:buChar char="v"/>
            </a:pPr>
            <a:r>
              <a:rPr lang="tr-TR" sz="2400" dirty="0" smtClean="0">
                <a:solidFill>
                  <a:srgbClr val="FFFFFF"/>
                </a:solidFill>
                <a:latin typeface="Arial" pitchFamily="34" charset="0"/>
                <a:cs typeface="Arial" pitchFamily="34" charset="0"/>
              </a:rPr>
              <a:t>Test-tekrar test yöntemi, zaman içerisinde </a:t>
            </a:r>
            <a:r>
              <a:rPr lang="tr-TR" sz="2400" dirty="0" smtClean="0">
                <a:solidFill>
                  <a:srgbClr val="FFFF00"/>
                </a:solidFill>
                <a:latin typeface="Arial" pitchFamily="34" charset="0"/>
                <a:cs typeface="Arial" pitchFamily="34" charset="0"/>
              </a:rPr>
              <a:t>kolayca değişmeyen </a:t>
            </a:r>
            <a:r>
              <a:rPr lang="tr-TR" sz="2400" dirty="0" smtClean="0">
                <a:solidFill>
                  <a:srgbClr val="FFFFFF"/>
                </a:solidFill>
                <a:latin typeface="Arial" pitchFamily="34" charset="0"/>
                <a:cs typeface="Arial" pitchFamily="34" charset="0"/>
              </a:rPr>
              <a:t>yapıdaki değişkenleri ölçmede, güvenirliği bulma için kullanımı uygun olan bir tekniktir.</a:t>
            </a:r>
          </a:p>
          <a:p>
            <a:pPr>
              <a:lnSpc>
                <a:spcPct val="150000"/>
              </a:lnSpc>
              <a:spcBef>
                <a:spcPts val="600"/>
              </a:spcBef>
              <a:spcAft>
                <a:spcPts val="600"/>
              </a:spcAft>
              <a:buClr>
                <a:srgbClr val="8664B0">
                  <a:lumMod val="75000"/>
                </a:srgbClr>
              </a:buClr>
              <a:buFont typeface="Wingdings" pitchFamily="2" charset="2"/>
              <a:buChar char="v"/>
            </a:pPr>
            <a:r>
              <a:rPr lang="tr-TR" sz="2400" dirty="0" smtClean="0">
                <a:solidFill>
                  <a:srgbClr val="FFFFFF"/>
                </a:solidFill>
                <a:latin typeface="Arial" pitchFamily="34" charset="0"/>
                <a:cs typeface="Arial" pitchFamily="34" charset="0"/>
              </a:rPr>
              <a:t>Güvenirliğin düşük olmasına iki uygulama koşulandaki ölçme işlem ve ortamlarının farklılığı da neden olabilir. </a:t>
            </a:r>
          </a:p>
          <a:p>
            <a:pPr>
              <a:lnSpc>
                <a:spcPct val="150000"/>
              </a:lnSpc>
              <a:spcBef>
                <a:spcPts val="600"/>
              </a:spcBef>
              <a:spcAft>
                <a:spcPts val="600"/>
              </a:spcAft>
              <a:buClr>
                <a:srgbClr val="8664B0">
                  <a:lumMod val="75000"/>
                </a:srgbClr>
              </a:buClr>
              <a:buFont typeface="Wingdings" pitchFamily="2" charset="2"/>
              <a:buChar char="v"/>
            </a:pPr>
            <a:r>
              <a:rPr lang="tr-TR" sz="2400" dirty="0" smtClean="0">
                <a:solidFill>
                  <a:srgbClr val="FFFFFF"/>
                </a:solidFill>
                <a:latin typeface="Arial" pitchFamily="34" charset="0"/>
                <a:cs typeface="Arial" pitchFamily="34" charset="0"/>
              </a:rPr>
              <a:t>Puanlama hatalarının olması, şans başarısı, öğrencilerin işaretleme  hataları yapmaları vb. gibi durumlar hata kaynağı olabilir. </a:t>
            </a:r>
          </a:p>
          <a:p>
            <a:pPr>
              <a:lnSpc>
                <a:spcPct val="150000"/>
              </a:lnSpc>
              <a:spcBef>
                <a:spcPts val="600"/>
              </a:spcBef>
              <a:spcAft>
                <a:spcPts val="600"/>
              </a:spcAft>
              <a:buClr>
                <a:srgbClr val="8664B0">
                  <a:lumMod val="75000"/>
                </a:srgbClr>
              </a:buClr>
              <a:buFont typeface="Wingdings" pitchFamily="2" charset="2"/>
              <a:buChar char="v"/>
            </a:pPr>
            <a:r>
              <a:rPr lang="tr-TR" sz="2400" dirty="0" smtClean="0">
                <a:solidFill>
                  <a:srgbClr val="FFFFFF"/>
                </a:solidFill>
                <a:latin typeface="Arial" pitchFamily="34" charset="0"/>
                <a:cs typeface="Arial" pitchFamily="34" charset="0"/>
              </a:rPr>
              <a:t>Aynı test formunun kullanılmasıyla, test - tekrar test yöntemiyle kestirilen bu güvenirlik katsayısına «</a:t>
            </a:r>
            <a:r>
              <a:rPr lang="tr-TR" sz="2400" dirty="0" smtClean="0">
                <a:solidFill>
                  <a:srgbClr val="FFFF00"/>
                </a:solidFill>
                <a:latin typeface="Arial" pitchFamily="34" charset="0"/>
                <a:cs typeface="Arial" pitchFamily="34" charset="0"/>
              </a:rPr>
              <a:t>kararlılık katsayısı</a:t>
            </a:r>
            <a:r>
              <a:rPr lang="tr-TR" sz="2400" dirty="0" smtClean="0">
                <a:solidFill>
                  <a:srgbClr val="FFFFFF"/>
                </a:solidFill>
                <a:latin typeface="Arial" pitchFamily="34" charset="0"/>
                <a:cs typeface="Arial" pitchFamily="34" charset="0"/>
              </a:rPr>
              <a:t>» denir.</a:t>
            </a:r>
          </a:p>
        </p:txBody>
      </p:sp>
      <p:sp>
        <p:nvSpPr>
          <p:cNvPr id="3" name="Pentagon 2"/>
          <p:cNvSpPr/>
          <p:nvPr/>
        </p:nvSpPr>
        <p:spPr>
          <a:xfrm>
            <a:off x="0" y="155643"/>
            <a:ext cx="1478604" cy="58365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4274606309"/>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algn="ctr"/>
            <a:r>
              <a:rPr lang="tr-TR" sz="3600" spc="10" dirty="0" smtClean="0">
                <a:solidFill>
                  <a:sysClr val="window" lastClr="FFFFFF"/>
                </a:solidFill>
                <a:latin typeface="Arial" pitchFamily="34" charset="0"/>
                <a:ea typeface="+mn-ea"/>
                <a:cs typeface="Arial" pitchFamily="34" charset="0"/>
              </a:rPr>
              <a:t/>
            </a:r>
            <a:br>
              <a:rPr lang="tr-TR" sz="3600" spc="10" dirty="0" smtClean="0">
                <a:solidFill>
                  <a:sysClr val="window" lastClr="FFFFFF"/>
                </a:solidFill>
                <a:latin typeface="Arial" pitchFamily="34" charset="0"/>
                <a:ea typeface="+mn-ea"/>
                <a:cs typeface="Arial" pitchFamily="34" charset="0"/>
              </a:rPr>
            </a:br>
            <a:r>
              <a:rPr lang="tr-TR" sz="3600" spc="10" dirty="0">
                <a:solidFill>
                  <a:sysClr val="window" lastClr="FFFFFF"/>
                </a:solidFill>
                <a:latin typeface="Arial" pitchFamily="34" charset="0"/>
                <a:ea typeface="+mn-ea"/>
                <a:cs typeface="Arial" pitchFamily="34" charset="0"/>
              </a:rPr>
              <a:t/>
            </a:r>
            <a:br>
              <a:rPr lang="tr-TR" sz="3600" spc="10" dirty="0">
                <a:solidFill>
                  <a:sysClr val="window" lastClr="FFFFFF"/>
                </a:solidFill>
                <a:latin typeface="Arial" pitchFamily="34" charset="0"/>
                <a:ea typeface="+mn-ea"/>
                <a:cs typeface="Arial" pitchFamily="34" charset="0"/>
              </a:rPr>
            </a:br>
            <a:r>
              <a:rPr lang="tr-TR" sz="3600" spc="10" dirty="0" smtClean="0">
                <a:solidFill>
                  <a:sysClr val="window" lastClr="FFFFFF"/>
                </a:solidFill>
                <a:latin typeface="Arial" pitchFamily="34" charset="0"/>
                <a:ea typeface="+mn-ea"/>
                <a:cs typeface="Arial" pitchFamily="34" charset="0"/>
              </a:rPr>
              <a:t/>
            </a:r>
            <a:br>
              <a:rPr lang="tr-TR" sz="3600" spc="10" dirty="0" smtClean="0">
                <a:solidFill>
                  <a:sysClr val="window" lastClr="FFFFFF"/>
                </a:solidFill>
                <a:latin typeface="Arial" pitchFamily="34" charset="0"/>
                <a:ea typeface="+mn-ea"/>
                <a:cs typeface="Arial" pitchFamily="34" charset="0"/>
              </a:rPr>
            </a:br>
            <a:r>
              <a:rPr lang="tr-TR" sz="3600" spc="10" dirty="0">
                <a:solidFill>
                  <a:sysClr val="window" lastClr="FFFFFF"/>
                </a:solidFill>
                <a:latin typeface="Arial" pitchFamily="34" charset="0"/>
                <a:ea typeface="+mn-ea"/>
                <a:cs typeface="Arial" pitchFamily="34" charset="0"/>
              </a:rPr>
              <a:t/>
            </a:r>
            <a:br>
              <a:rPr lang="tr-TR" sz="3600" spc="10" dirty="0">
                <a:solidFill>
                  <a:sysClr val="window" lastClr="FFFFFF"/>
                </a:solidFill>
                <a:latin typeface="Arial" pitchFamily="34" charset="0"/>
                <a:ea typeface="+mn-ea"/>
                <a:cs typeface="Arial" pitchFamily="34" charset="0"/>
              </a:rPr>
            </a:br>
            <a:r>
              <a:rPr lang="tr-TR" sz="3600" spc="10" dirty="0" smtClean="0">
                <a:solidFill>
                  <a:sysClr val="window" lastClr="FFFFFF"/>
                </a:solidFill>
                <a:latin typeface="Arial" pitchFamily="34" charset="0"/>
                <a:ea typeface="+mn-ea"/>
                <a:cs typeface="Arial" pitchFamily="34" charset="0"/>
              </a:rPr>
              <a:t/>
            </a:r>
            <a:br>
              <a:rPr lang="tr-TR" sz="3600" spc="10" dirty="0" smtClean="0">
                <a:solidFill>
                  <a:sysClr val="window" lastClr="FFFFFF"/>
                </a:solidFill>
                <a:latin typeface="Arial" pitchFamily="34" charset="0"/>
                <a:ea typeface="+mn-ea"/>
                <a:cs typeface="Arial" pitchFamily="34" charset="0"/>
              </a:rPr>
            </a:br>
            <a:r>
              <a:rPr lang="tr-TR" sz="3600" spc="10" dirty="0">
                <a:solidFill>
                  <a:sysClr val="window" lastClr="FFFFFF"/>
                </a:solidFill>
                <a:latin typeface="Arial" pitchFamily="34" charset="0"/>
                <a:ea typeface="+mn-ea"/>
                <a:cs typeface="Arial" pitchFamily="34" charset="0"/>
              </a:rPr>
              <a:t/>
            </a:r>
            <a:br>
              <a:rPr lang="tr-TR" sz="3600" spc="10" dirty="0">
                <a:solidFill>
                  <a:sysClr val="window" lastClr="FFFFFF"/>
                </a:solidFill>
                <a:latin typeface="Arial" pitchFamily="34" charset="0"/>
                <a:ea typeface="+mn-ea"/>
                <a:cs typeface="Arial" pitchFamily="34" charset="0"/>
              </a:rPr>
            </a:br>
            <a:r>
              <a:rPr lang="tr-TR" sz="3600" spc="10" dirty="0" smtClean="0">
                <a:solidFill>
                  <a:sysClr val="window" lastClr="FFFFFF"/>
                </a:solidFill>
                <a:latin typeface="Arial" pitchFamily="34" charset="0"/>
                <a:ea typeface="+mn-ea"/>
                <a:cs typeface="Arial" pitchFamily="34" charset="0"/>
              </a:rPr>
              <a:t/>
            </a:r>
            <a:br>
              <a:rPr lang="tr-TR" sz="3600" spc="10" dirty="0" smtClean="0">
                <a:solidFill>
                  <a:sysClr val="window" lastClr="FFFFFF"/>
                </a:solidFill>
                <a:latin typeface="Arial" pitchFamily="34" charset="0"/>
                <a:ea typeface="+mn-ea"/>
                <a:cs typeface="Arial" pitchFamily="34" charset="0"/>
              </a:rPr>
            </a:br>
            <a:r>
              <a:rPr lang="tr-TR" sz="3600" spc="10" dirty="0" smtClean="0">
                <a:solidFill>
                  <a:sysClr val="window" lastClr="FFFFFF"/>
                </a:solidFill>
                <a:latin typeface="Arial" pitchFamily="34" charset="0"/>
                <a:ea typeface="+mn-ea"/>
                <a:cs typeface="Arial" pitchFamily="34" charset="0"/>
              </a:rPr>
              <a:t>İyi Bir Ölçme Aracının Özellikleri</a:t>
            </a:r>
            <a:endParaRPr lang="tr-TR" dirty="0">
              <a:latin typeface="Arial" pitchFamily="34" charset="0"/>
              <a:cs typeface="Arial" pitchFamily="34" charset="0"/>
            </a:endParaRPr>
          </a:p>
        </p:txBody>
      </p:sp>
      <p:graphicFrame>
        <p:nvGraphicFramePr>
          <p:cNvPr id="4" name="İçerik Yer Tutucusu 2"/>
          <p:cNvGraphicFramePr>
            <a:graphicFrameLocks noGrp="1"/>
          </p:cNvGraphicFramePr>
          <p:nvPr>
            <p:ph idx="1"/>
            <p:extLst>
              <p:ext uri="{D42A27DB-BD31-4B8C-83A1-F6EECF244321}">
                <p14:modId xmlns:p14="http://schemas.microsoft.com/office/powerpoint/2010/main" val="3919421229"/>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81020"/>
      </p:ext>
    </p:extLst>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88" y="1274040"/>
            <a:ext cx="10571998" cy="970450"/>
          </a:xfrm>
        </p:spPr>
        <p:txBody>
          <a:bodyPr/>
          <a:lstStyle/>
          <a:p>
            <a:r>
              <a:rPr lang="tr-TR" sz="3200" dirty="0" smtClean="0">
                <a:solidFill>
                  <a:schemeClr val="tx1"/>
                </a:solidFill>
              </a:rPr>
              <a:t>2. ALTERNATİF (EŞDEĞER, PARALEL) FORM YÖNTEMİ </a:t>
            </a:r>
            <a:r>
              <a:rPr lang="tr-TR" dirty="0" smtClean="0">
                <a:solidFill>
                  <a:schemeClr val="tx1"/>
                </a:solidFill>
              </a:rPr>
              <a:t/>
            </a:r>
            <a:br>
              <a:rPr lang="tr-TR" dirty="0" smtClean="0">
                <a:solidFill>
                  <a:schemeClr val="tx1"/>
                </a:solidFill>
              </a:rPr>
            </a:br>
            <a:endParaRPr lang="tr-TR" dirty="0">
              <a:solidFill>
                <a:schemeClr val="tx1"/>
              </a:solidFill>
            </a:endParaRPr>
          </a:p>
        </p:txBody>
      </p:sp>
      <p:sp>
        <p:nvSpPr>
          <p:cNvPr id="3" name="Rectangle 2"/>
          <p:cNvSpPr/>
          <p:nvPr/>
        </p:nvSpPr>
        <p:spPr>
          <a:xfrm>
            <a:off x="412125" y="2220746"/>
            <a:ext cx="11513712" cy="3954929"/>
          </a:xfrm>
          <a:prstGeom prst="rect">
            <a:avLst/>
          </a:prstGeom>
        </p:spPr>
        <p:txBody>
          <a:bodyPr wrap="square">
            <a:spAutoFit/>
          </a:bodyPr>
          <a:lstStyle/>
          <a:p>
            <a:pPr>
              <a:lnSpc>
                <a:spcPct val="150000"/>
              </a:lnSpc>
              <a:spcBef>
                <a:spcPts val="600"/>
              </a:spcBef>
              <a:spcAft>
                <a:spcPts val="600"/>
              </a:spcAft>
              <a:buClr>
                <a:schemeClr val="accent1">
                  <a:lumMod val="75000"/>
                </a:schemeClr>
              </a:buClr>
              <a:buFont typeface="Courier New" pitchFamily="49" charset="0"/>
              <a:buChar char="o"/>
            </a:pPr>
            <a:r>
              <a:rPr lang="tr-TR" sz="2200" dirty="0" smtClean="0"/>
              <a:t>Test- tekrar test yöntemlerinden alternatif form yönteminde de aynı değişken genelde iki kez ölçülür. </a:t>
            </a:r>
          </a:p>
          <a:p>
            <a:pPr>
              <a:lnSpc>
                <a:spcPct val="150000"/>
              </a:lnSpc>
              <a:spcBef>
                <a:spcPts val="600"/>
              </a:spcBef>
              <a:spcAft>
                <a:spcPts val="600"/>
              </a:spcAft>
              <a:buClr>
                <a:schemeClr val="accent1">
                  <a:lumMod val="75000"/>
                </a:schemeClr>
              </a:buClr>
              <a:buFont typeface="Courier New" pitchFamily="49" charset="0"/>
              <a:buChar char="o"/>
            </a:pPr>
            <a:r>
              <a:rPr lang="tr-TR" sz="2200" dirty="0" smtClean="0"/>
              <a:t>Her iki ölçmede elde edilen puanlar arasındaki korelasyonun hesaplanmasıyla ölçümlerin güvenirliği kestirilir. </a:t>
            </a:r>
          </a:p>
          <a:p>
            <a:pPr>
              <a:lnSpc>
                <a:spcPct val="150000"/>
              </a:lnSpc>
              <a:spcBef>
                <a:spcPts val="600"/>
              </a:spcBef>
              <a:spcAft>
                <a:spcPts val="600"/>
              </a:spcAft>
              <a:buClr>
                <a:schemeClr val="accent1">
                  <a:lumMod val="75000"/>
                </a:schemeClr>
              </a:buClr>
              <a:buFont typeface="Courier New" pitchFamily="49" charset="0"/>
              <a:buChar char="o"/>
            </a:pPr>
            <a:r>
              <a:rPr lang="tr-TR" sz="2200" dirty="0" smtClean="0"/>
              <a:t>Alternatif form yönteminin tek form yönteminden (test-tekrar test yönteminden farkı; ikinci uygulamada birinci uygulamadaki testin paraleli (eşdeğeri) olan bir başka test uygulanır.</a:t>
            </a:r>
          </a:p>
        </p:txBody>
      </p:sp>
    </p:spTree>
  </p:cSld>
  <p:clrMapOvr>
    <a:masterClrMapping/>
  </p:clrMapOvr>
  <p:transition spd="slow">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88" y="1274040"/>
            <a:ext cx="10571998" cy="970450"/>
          </a:xfrm>
        </p:spPr>
        <p:txBody>
          <a:bodyPr/>
          <a:lstStyle/>
          <a:p>
            <a:r>
              <a:rPr lang="tr-TR" sz="3200" dirty="0" smtClean="0">
                <a:solidFill>
                  <a:schemeClr val="tx1"/>
                </a:solidFill>
              </a:rPr>
              <a:t>2. ALTERNATİF (EŞDEĞER, PARALEL) FORM YÖNTEMİ </a:t>
            </a:r>
            <a:r>
              <a:rPr lang="tr-TR" dirty="0" smtClean="0">
                <a:solidFill>
                  <a:schemeClr val="tx1"/>
                </a:solidFill>
              </a:rPr>
              <a:t/>
            </a:r>
            <a:br>
              <a:rPr lang="tr-TR" dirty="0" smtClean="0">
                <a:solidFill>
                  <a:schemeClr val="tx1"/>
                </a:solidFill>
              </a:rPr>
            </a:br>
            <a:endParaRPr lang="tr-TR" dirty="0">
              <a:solidFill>
                <a:schemeClr val="tx1"/>
              </a:solidFill>
            </a:endParaRPr>
          </a:p>
        </p:txBody>
      </p:sp>
      <p:sp>
        <p:nvSpPr>
          <p:cNvPr id="3" name="Rectangle 2"/>
          <p:cNvSpPr/>
          <p:nvPr/>
        </p:nvSpPr>
        <p:spPr>
          <a:xfrm>
            <a:off x="412125" y="2220746"/>
            <a:ext cx="11513712" cy="5093702"/>
          </a:xfrm>
          <a:prstGeom prst="rect">
            <a:avLst/>
          </a:prstGeom>
        </p:spPr>
        <p:txBody>
          <a:bodyPr wrap="square">
            <a:spAutoFit/>
          </a:bodyPr>
          <a:lstStyle/>
          <a:p>
            <a:pPr>
              <a:lnSpc>
                <a:spcPct val="150000"/>
              </a:lnSpc>
              <a:spcBef>
                <a:spcPts val="600"/>
              </a:spcBef>
              <a:spcAft>
                <a:spcPts val="600"/>
              </a:spcAft>
            </a:pPr>
            <a:r>
              <a:rPr lang="tr-TR" sz="2200" b="1" dirty="0" smtClean="0">
                <a:solidFill>
                  <a:srgbClr val="FFFF00"/>
                </a:solidFill>
              </a:rPr>
              <a:t>Alternatif form yöntemiyle güvenirlik kestirme aşamaları </a:t>
            </a:r>
          </a:p>
          <a:p>
            <a:pPr>
              <a:lnSpc>
                <a:spcPct val="150000"/>
              </a:lnSpc>
            </a:pPr>
            <a:r>
              <a:rPr lang="tr-TR" sz="2400" dirty="0" smtClean="0">
                <a:solidFill>
                  <a:srgbClr val="FFFFFF"/>
                </a:solidFill>
                <a:latin typeface="Calibri" panose="020F0502020204030204" pitchFamily="34" charset="0"/>
                <a:cs typeface="Calibri" panose="020F0502020204030204" pitchFamily="34" charset="0"/>
              </a:rPr>
              <a:t>1. Test formlarından birinin bir gruba uygulanması.</a:t>
            </a:r>
          </a:p>
          <a:p>
            <a:pPr>
              <a:lnSpc>
                <a:spcPct val="150000"/>
              </a:lnSpc>
            </a:pPr>
            <a:r>
              <a:rPr lang="tr-TR" sz="2400" dirty="0" smtClean="0">
                <a:solidFill>
                  <a:srgbClr val="FFFFFF"/>
                </a:solidFill>
                <a:latin typeface="Calibri" panose="020F0502020204030204" pitchFamily="34" charset="0"/>
                <a:cs typeface="Calibri" panose="020F0502020204030204" pitchFamily="34" charset="0"/>
              </a:rPr>
              <a:t>2. Belirli bir zaman geçtikten sonra, aynı gruba güvenirliği sağlanmış diğer eşdeğer bir  test formunun uygulanması.</a:t>
            </a:r>
          </a:p>
          <a:p>
            <a:pPr>
              <a:lnSpc>
                <a:spcPct val="150000"/>
              </a:lnSpc>
            </a:pPr>
            <a:r>
              <a:rPr lang="tr-TR" sz="2400" dirty="0" smtClean="0">
                <a:solidFill>
                  <a:srgbClr val="FFFFFF"/>
                </a:solidFill>
                <a:latin typeface="Calibri" panose="020F0502020204030204" pitchFamily="34" charset="0"/>
                <a:cs typeface="Calibri" panose="020F0502020204030204" pitchFamily="34" charset="0"/>
              </a:rPr>
              <a:t>3. İki uygulamadan elde edilen ölçümler arasındaki korelasyon katsayısının hesaplanması</a:t>
            </a:r>
            <a:r>
              <a:rPr lang="tr-TR" sz="2400" b="1" dirty="0" smtClean="0">
                <a:solidFill>
                  <a:srgbClr val="FFFFFF"/>
                </a:solidFill>
                <a:latin typeface="Calibri" panose="020F0502020204030204" pitchFamily="34" charset="0"/>
                <a:cs typeface="Calibri" panose="020F0502020204030204" pitchFamily="34" charset="0"/>
              </a:rPr>
              <a:t> </a:t>
            </a:r>
          </a:p>
          <a:p>
            <a:pPr>
              <a:lnSpc>
                <a:spcPct val="150000"/>
              </a:lnSpc>
            </a:pPr>
            <a:r>
              <a:rPr lang="tr-TR" sz="2400" dirty="0">
                <a:solidFill>
                  <a:srgbClr val="FFFFFF"/>
                </a:solidFill>
                <a:latin typeface="Calibri" panose="020F0502020204030204" pitchFamily="34" charset="0"/>
                <a:cs typeface="Calibri" panose="020F0502020204030204" pitchFamily="34" charset="0"/>
              </a:rPr>
              <a:t>4. Elde </a:t>
            </a:r>
            <a:r>
              <a:rPr lang="tr-TR" sz="2400" dirty="0" smtClean="0">
                <a:solidFill>
                  <a:srgbClr val="FFFFFF"/>
                </a:solidFill>
                <a:latin typeface="Calibri" panose="020F0502020204030204" pitchFamily="34" charset="0"/>
                <a:cs typeface="Calibri" panose="020F0502020204030204" pitchFamily="34" charset="0"/>
              </a:rPr>
              <a:t>edilen korelasyon </a:t>
            </a:r>
            <a:r>
              <a:rPr lang="tr-TR" sz="2400" dirty="0">
                <a:solidFill>
                  <a:srgbClr val="FFFFFF"/>
                </a:solidFill>
                <a:latin typeface="Calibri" panose="020F0502020204030204" pitchFamily="34" charset="0"/>
                <a:cs typeface="Calibri" panose="020F0502020204030204" pitchFamily="34" charset="0"/>
              </a:rPr>
              <a:t>katsayısının yorumlanması</a:t>
            </a:r>
          </a:p>
          <a:p>
            <a:pPr>
              <a:lnSpc>
                <a:spcPct val="150000"/>
              </a:lnSpc>
            </a:pPr>
            <a:r>
              <a:rPr lang="tr-TR" sz="2400" dirty="0">
                <a:solidFill>
                  <a:srgbClr val="FFFFFF"/>
                </a:solidFill>
                <a:latin typeface="Calibri" panose="020F0502020204030204" pitchFamily="34" charset="0"/>
                <a:cs typeface="Calibri" panose="020F0502020204030204" pitchFamily="34" charset="0"/>
              </a:rPr>
              <a:t>5</a:t>
            </a:r>
            <a:r>
              <a:rPr lang="tr-TR" sz="2400" dirty="0" smtClean="0">
                <a:solidFill>
                  <a:srgbClr val="FFFFFF"/>
                </a:solidFill>
                <a:latin typeface="Calibri" panose="020F0502020204030204" pitchFamily="34" charset="0"/>
                <a:cs typeface="Calibri" panose="020F0502020204030204" pitchFamily="34" charset="0"/>
              </a:rPr>
              <a:t>. </a:t>
            </a:r>
            <a:r>
              <a:rPr lang="tr-TR" sz="2400" dirty="0" err="1" smtClean="0">
                <a:solidFill>
                  <a:srgbClr val="FFFFFF"/>
                </a:solidFill>
                <a:latin typeface="Calibri" panose="020F0502020204030204" pitchFamily="34" charset="0"/>
                <a:cs typeface="Calibri" panose="020F0502020204030204" pitchFamily="34" charset="0"/>
              </a:rPr>
              <a:t>Alternetif</a:t>
            </a:r>
            <a:r>
              <a:rPr lang="tr-TR" sz="2400" dirty="0" smtClean="0">
                <a:solidFill>
                  <a:srgbClr val="FFFFFF"/>
                </a:solidFill>
                <a:latin typeface="Calibri" panose="020F0502020204030204" pitchFamily="34" charset="0"/>
                <a:cs typeface="Calibri" panose="020F0502020204030204" pitchFamily="34" charset="0"/>
              </a:rPr>
              <a:t> </a:t>
            </a:r>
            <a:r>
              <a:rPr lang="tr-TR" sz="2400" dirty="0">
                <a:solidFill>
                  <a:srgbClr val="FFFFFF"/>
                </a:solidFill>
                <a:latin typeface="Calibri" panose="020F0502020204030204" pitchFamily="34" charset="0"/>
                <a:cs typeface="Calibri" panose="020F0502020204030204" pitchFamily="34" charset="0"/>
              </a:rPr>
              <a:t>form yöntemiyle elde edilen korelasyon katsayısına  </a:t>
            </a:r>
            <a:r>
              <a:rPr lang="tr-TR" sz="2400" dirty="0" smtClean="0">
                <a:solidFill>
                  <a:srgbClr val="FFFFFF"/>
                </a:solidFill>
                <a:latin typeface="Calibri" panose="020F0502020204030204" pitchFamily="34" charset="0"/>
                <a:cs typeface="Calibri" panose="020F0502020204030204" pitchFamily="34" charset="0"/>
              </a:rPr>
              <a:t>«tutarlılık </a:t>
            </a:r>
            <a:r>
              <a:rPr lang="tr-TR" sz="2400" dirty="0">
                <a:solidFill>
                  <a:srgbClr val="FFFFFF"/>
                </a:solidFill>
                <a:latin typeface="Calibri" panose="020F0502020204030204" pitchFamily="34" charset="0"/>
                <a:cs typeface="Calibri" panose="020F0502020204030204" pitchFamily="34" charset="0"/>
              </a:rPr>
              <a:t>ve eşdeğerlik» güvenirlik katsayısı </a:t>
            </a:r>
            <a:r>
              <a:rPr lang="tr-TR" sz="2400" dirty="0" smtClean="0">
                <a:solidFill>
                  <a:srgbClr val="FFFFFF"/>
                </a:solidFill>
                <a:latin typeface="Calibri" panose="020F0502020204030204" pitchFamily="34" charset="0"/>
                <a:cs typeface="Calibri" panose="020F0502020204030204" pitchFamily="34" charset="0"/>
              </a:rPr>
              <a:t>denir.</a:t>
            </a:r>
            <a:r>
              <a:rPr lang="tr-TR" sz="2400" dirty="0" smtClean="0">
                <a:solidFill>
                  <a:srgbClr val="FFFFFF"/>
                </a:solidFill>
                <a:latin typeface="Calibri" panose="020F0502020204030204" pitchFamily="34" charset="0"/>
                <a:cs typeface="Calibri" panose="020F0502020204030204" pitchFamily="34" charset="0"/>
                <a:hlinkClick r:id="rId2" action="ppaction://hlinkfile"/>
              </a:rPr>
              <a:t>..\Sayısal Dosyalar\Test-Tekrar Test.xlsx</a:t>
            </a:r>
            <a:endParaRPr lang="tr-TR" sz="2400" b="1" dirty="0">
              <a:solidFill>
                <a:srgbClr val="FFFFFF"/>
              </a:solidFill>
              <a:latin typeface="Calibri" panose="020F0502020204030204" pitchFamily="34" charset="0"/>
              <a:cs typeface="Calibri" panose="020F0502020204030204" pitchFamily="34" charset="0"/>
            </a:endParaRPr>
          </a:p>
          <a:p>
            <a:pPr>
              <a:lnSpc>
                <a:spcPct val="150000"/>
              </a:lnSpc>
              <a:spcBef>
                <a:spcPts val="600"/>
              </a:spcBef>
              <a:spcAft>
                <a:spcPts val="600"/>
              </a:spcAft>
            </a:pPr>
            <a:endParaRPr lang="tr-TR" sz="2000" b="1" dirty="0" smtClean="0">
              <a:solidFill>
                <a:srgbClr val="FFFFFF"/>
              </a:solidFill>
            </a:endParaRPr>
          </a:p>
        </p:txBody>
      </p:sp>
    </p:spTree>
    <p:extLst>
      <p:ext uri="{BB962C8B-B14F-4D97-AF65-F5344CB8AC3E}">
        <p14:creationId xmlns:p14="http://schemas.microsoft.com/office/powerpoint/2010/main" val="2209944333"/>
      </p:ext>
    </p:extLst>
  </p:cSld>
  <p:clrMapOvr>
    <a:masterClrMapping/>
  </p:clrMapOvr>
  <p:transition spd="slow">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2286000"/>
            <a:ext cx="9276735" cy="3581400"/>
          </a:xfrm>
        </p:spPr>
        <p:txBody>
          <a:bodyPr>
            <a:normAutofit/>
          </a:bodyPr>
          <a:lstStyle/>
          <a:p>
            <a:r>
              <a:rPr lang="tr-TR" sz="2400" b="1" dirty="0" smtClean="0">
                <a:solidFill>
                  <a:srgbClr val="C00000"/>
                </a:solidFill>
              </a:rPr>
              <a:t>Paralel Test Nedir? </a:t>
            </a:r>
          </a:p>
          <a:p>
            <a:pPr marL="0" indent="0">
              <a:lnSpc>
                <a:spcPct val="100000"/>
              </a:lnSpc>
              <a:buNone/>
            </a:pPr>
            <a:r>
              <a:rPr lang="tr-TR" sz="2400" dirty="0" smtClean="0">
                <a:solidFill>
                  <a:schemeClr val="tx1"/>
                </a:solidFill>
                <a:cs typeface="Arial" pitchFamily="34" charset="0"/>
              </a:rPr>
              <a:t>Testlerin </a:t>
            </a:r>
            <a:r>
              <a:rPr lang="tr-TR" sz="2400" dirty="0">
                <a:solidFill>
                  <a:schemeClr val="tx1"/>
                </a:solidFill>
                <a:cs typeface="Arial" pitchFamily="34" charset="0"/>
              </a:rPr>
              <a:t>paralel olması için, </a:t>
            </a:r>
            <a:r>
              <a:rPr lang="tr-TR" sz="2400" dirty="0" smtClean="0">
                <a:solidFill>
                  <a:schemeClr val="tx1"/>
                </a:solidFill>
                <a:cs typeface="Arial" pitchFamily="34" charset="0"/>
              </a:rPr>
              <a:t>testler aynı özelliği ölçen eşit sayıda soruya sahip testler olmalı ve testi </a:t>
            </a:r>
            <a:r>
              <a:rPr lang="tr-TR" sz="2400" dirty="0">
                <a:solidFill>
                  <a:schemeClr val="tx1"/>
                </a:solidFill>
                <a:cs typeface="Arial" pitchFamily="34" charset="0"/>
              </a:rPr>
              <a:t>oluşturan soruların güçlük düzeylerinin, </a:t>
            </a:r>
            <a:r>
              <a:rPr lang="tr-TR" sz="2400" dirty="0" smtClean="0">
                <a:solidFill>
                  <a:schemeClr val="tx1"/>
                </a:solidFill>
                <a:cs typeface="Arial" pitchFamily="34" charset="0"/>
              </a:rPr>
              <a:t>ayırdedicilik </a:t>
            </a:r>
            <a:r>
              <a:rPr lang="tr-TR" sz="2400" dirty="0">
                <a:solidFill>
                  <a:schemeClr val="tx1"/>
                </a:solidFill>
                <a:cs typeface="Arial" pitchFamily="34" charset="0"/>
              </a:rPr>
              <a:t>düzeylerinin vb. aynı olması gerekir</a:t>
            </a:r>
            <a:r>
              <a:rPr lang="tr-TR" sz="2400" dirty="0" smtClean="0">
                <a:solidFill>
                  <a:schemeClr val="tx1"/>
                </a:solidFill>
                <a:cs typeface="Arial" pitchFamily="34" charset="0"/>
              </a:rPr>
              <a:t>. </a:t>
            </a:r>
          </a:p>
          <a:p>
            <a:pPr marL="0" indent="0">
              <a:lnSpc>
                <a:spcPct val="100000"/>
              </a:lnSpc>
              <a:buNone/>
            </a:pPr>
            <a:r>
              <a:rPr lang="tr-TR" sz="2400" dirty="0" smtClean="0">
                <a:solidFill>
                  <a:schemeClr val="tx1"/>
                </a:solidFill>
                <a:cs typeface="Arial" pitchFamily="34" charset="0"/>
              </a:rPr>
              <a:t>Test ve madde istatistiklerinin paralel olması beklenmektedir. </a:t>
            </a:r>
          </a:p>
          <a:p>
            <a:pPr marL="0" indent="0">
              <a:lnSpc>
                <a:spcPct val="100000"/>
              </a:lnSpc>
              <a:buNone/>
            </a:pPr>
            <a:endParaRPr lang="tr-TR" sz="2400" dirty="0" smtClean="0">
              <a:solidFill>
                <a:schemeClr val="tx1"/>
              </a:solidFill>
              <a:cs typeface="Arial" pitchFamily="34" charset="0"/>
            </a:endParaRPr>
          </a:p>
          <a:p>
            <a:pPr marL="0" indent="0">
              <a:lnSpc>
                <a:spcPct val="100000"/>
              </a:lnSpc>
              <a:buNone/>
            </a:pPr>
            <a:endParaRPr lang="tr-TR" sz="2400" dirty="0" smtClean="0">
              <a:solidFill>
                <a:schemeClr val="tx1"/>
              </a:solidFill>
              <a:cs typeface="Arial" pitchFamily="34" charset="0"/>
            </a:endParaRPr>
          </a:p>
        </p:txBody>
      </p:sp>
      <p:sp>
        <p:nvSpPr>
          <p:cNvPr id="5" name="1 Başlık"/>
          <p:cNvSpPr txBox="1">
            <a:spLocks/>
          </p:cNvSpPr>
          <p:nvPr/>
        </p:nvSpPr>
        <p:spPr>
          <a:xfrm>
            <a:off x="2095472" y="857232"/>
            <a:ext cx="8229600" cy="1143000"/>
          </a:xfrm>
          <a:prstGeom prst="rect">
            <a:avLst/>
          </a:prstGeom>
          <a:effectLst/>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b="1" smtClean="0">
                <a:solidFill>
                  <a:srgbClr val="002060"/>
                </a:solidFill>
              </a:rPr>
              <a:t>Paralel (Eşdeğer) Formlar Yöntemi</a:t>
            </a:r>
            <a:endParaRPr lang="tr-TR" dirty="0" smtClean="0">
              <a:solidFill>
                <a:srgbClr val="002060"/>
              </a:solidFill>
            </a:endParaRPr>
          </a:p>
        </p:txBody>
      </p:sp>
    </p:spTree>
    <p:extLst>
      <p:ext uri="{BB962C8B-B14F-4D97-AF65-F5344CB8AC3E}">
        <p14:creationId xmlns:p14="http://schemas.microsoft.com/office/powerpoint/2010/main" val="9985539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
          <p:cNvGrpSpPr/>
          <p:nvPr/>
        </p:nvGrpSpPr>
        <p:grpSpPr>
          <a:xfrm>
            <a:off x="2976868" y="2357430"/>
            <a:ext cx="6429420" cy="3214710"/>
            <a:chOff x="1571604" y="1500174"/>
            <a:chExt cx="6429420" cy="3214710"/>
          </a:xfrm>
        </p:grpSpPr>
        <p:sp>
          <p:nvSpPr>
            <p:cNvPr id="4" name="3 Dikdörtgen"/>
            <p:cNvSpPr/>
            <p:nvPr/>
          </p:nvSpPr>
          <p:spPr>
            <a:xfrm>
              <a:off x="1571604" y="1500174"/>
              <a:ext cx="2071702" cy="3143272"/>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dirty="0">
                <a:solidFill>
                  <a:prstClr val="white"/>
                </a:solidFill>
              </a:endParaRPr>
            </a:p>
          </p:txBody>
        </p:sp>
        <p:sp>
          <p:nvSpPr>
            <p:cNvPr id="5" name="4 Metin kutusu"/>
            <p:cNvSpPr txBox="1"/>
            <p:nvPr/>
          </p:nvSpPr>
          <p:spPr>
            <a:xfrm>
              <a:off x="1714480" y="1714488"/>
              <a:ext cx="1785950" cy="2585323"/>
            </a:xfrm>
            <a:prstGeom prst="rect">
              <a:avLst/>
            </a:prstGeom>
            <a:noFill/>
          </p:spPr>
          <p:txBody>
            <a:bodyPr wrap="square" rtlCol="0">
              <a:spAutoFit/>
            </a:bodyPr>
            <a:lstStyle/>
            <a:p>
              <a:pPr defTabSz="457200"/>
              <a:r>
                <a:rPr lang="tr-TR" b="1" dirty="0">
                  <a:solidFill>
                    <a:srgbClr val="C00000"/>
                  </a:solidFill>
                </a:rPr>
                <a:t>TEST </a:t>
              </a:r>
              <a:r>
                <a:rPr lang="tr-TR" b="1" dirty="0" smtClean="0">
                  <a:solidFill>
                    <a:srgbClr val="C00000"/>
                  </a:solidFill>
                </a:rPr>
                <a:t>A FORMU</a:t>
              </a:r>
              <a:endParaRPr lang="tr-TR" b="1" dirty="0">
                <a:solidFill>
                  <a:srgbClr val="C00000"/>
                </a:solidFill>
              </a:endParaRPr>
            </a:p>
            <a:p>
              <a:pPr defTabSz="457200"/>
              <a:r>
                <a:rPr lang="tr-TR" b="1" dirty="0">
                  <a:solidFill>
                    <a:prstClr val="black"/>
                  </a:solidFill>
                </a:rPr>
                <a:t>Sorular:</a:t>
              </a:r>
            </a:p>
            <a:p>
              <a:pPr marL="342900" indent="-342900" defTabSz="457200">
                <a:buFontTx/>
                <a:buAutoNum type="arabicPeriod"/>
              </a:pPr>
              <a:r>
                <a:rPr lang="tr-TR" b="1" dirty="0">
                  <a:solidFill>
                    <a:prstClr val="black"/>
                  </a:solidFill>
                </a:rPr>
                <a:t>……………</a:t>
              </a:r>
            </a:p>
            <a:p>
              <a:pPr marL="342900" indent="-342900" defTabSz="457200">
                <a:buFontTx/>
                <a:buAutoNum type="arabicPeriod"/>
              </a:pPr>
              <a:r>
                <a:rPr lang="tr-TR" b="1" dirty="0">
                  <a:solidFill>
                    <a:prstClr val="black"/>
                  </a:solidFill>
                </a:rPr>
                <a:t>…………...</a:t>
              </a:r>
            </a:p>
            <a:p>
              <a:pPr marL="342900" indent="-342900" defTabSz="457200">
                <a:buFontTx/>
                <a:buAutoNum type="arabicPeriod"/>
              </a:pPr>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smtClean="0">
                  <a:solidFill>
                    <a:prstClr val="black"/>
                  </a:solidFill>
                </a:rPr>
                <a:t>20. </a:t>
              </a:r>
              <a:r>
                <a:rPr lang="tr-TR" b="1" dirty="0">
                  <a:solidFill>
                    <a:prstClr val="black"/>
                  </a:solidFill>
                </a:rPr>
                <a:t>………….</a:t>
              </a:r>
            </a:p>
          </p:txBody>
        </p:sp>
        <p:sp>
          <p:nvSpPr>
            <p:cNvPr id="6" name="5 Dikdörtgen"/>
            <p:cNvSpPr/>
            <p:nvPr/>
          </p:nvSpPr>
          <p:spPr>
            <a:xfrm>
              <a:off x="5929322" y="1571612"/>
              <a:ext cx="2071702" cy="3143272"/>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dirty="0">
                <a:solidFill>
                  <a:prstClr val="white"/>
                </a:solidFill>
              </a:endParaRPr>
            </a:p>
          </p:txBody>
        </p:sp>
        <p:sp>
          <p:nvSpPr>
            <p:cNvPr id="7" name="6 Metin kutusu"/>
            <p:cNvSpPr txBox="1"/>
            <p:nvPr/>
          </p:nvSpPr>
          <p:spPr>
            <a:xfrm>
              <a:off x="6072198" y="1785926"/>
              <a:ext cx="1785950" cy="2585323"/>
            </a:xfrm>
            <a:prstGeom prst="rect">
              <a:avLst/>
            </a:prstGeom>
            <a:noFill/>
          </p:spPr>
          <p:txBody>
            <a:bodyPr wrap="square" rtlCol="0">
              <a:spAutoFit/>
            </a:bodyPr>
            <a:lstStyle/>
            <a:p>
              <a:pPr defTabSz="457200"/>
              <a:r>
                <a:rPr lang="tr-TR" b="1" dirty="0">
                  <a:solidFill>
                    <a:srgbClr val="C00000"/>
                  </a:solidFill>
                </a:rPr>
                <a:t>TEST </a:t>
              </a:r>
              <a:r>
                <a:rPr lang="tr-TR" b="1" dirty="0" smtClean="0">
                  <a:solidFill>
                    <a:srgbClr val="C00000"/>
                  </a:solidFill>
                </a:rPr>
                <a:t>B FORMU</a:t>
              </a:r>
              <a:endParaRPr lang="tr-TR" b="1" dirty="0">
                <a:solidFill>
                  <a:srgbClr val="C00000"/>
                </a:solidFill>
              </a:endParaRPr>
            </a:p>
            <a:p>
              <a:pPr defTabSz="457200"/>
              <a:r>
                <a:rPr lang="tr-TR" b="1" dirty="0">
                  <a:solidFill>
                    <a:prstClr val="black"/>
                  </a:solidFill>
                </a:rPr>
                <a:t>Sorular:</a:t>
              </a:r>
            </a:p>
            <a:p>
              <a:pPr marL="342900" indent="-342900" defTabSz="457200">
                <a:buFontTx/>
                <a:buAutoNum type="arabicPeriod"/>
              </a:pPr>
              <a:r>
                <a:rPr lang="tr-TR" b="1" dirty="0">
                  <a:solidFill>
                    <a:prstClr val="black"/>
                  </a:solidFill>
                </a:rPr>
                <a:t>…………….</a:t>
              </a:r>
            </a:p>
            <a:p>
              <a:pPr marL="342900" indent="-342900" defTabSz="457200">
                <a:buFontTx/>
                <a:buAutoNum type="arabicPeriod"/>
              </a:pPr>
              <a:r>
                <a:rPr lang="tr-TR" b="1" dirty="0">
                  <a:solidFill>
                    <a:prstClr val="black"/>
                  </a:solidFill>
                </a:rPr>
                <a:t>…………….</a:t>
              </a:r>
            </a:p>
            <a:p>
              <a:pPr marL="342900" indent="-342900" defTabSz="457200">
                <a:buFontTx/>
                <a:buAutoNum type="arabicPeriod"/>
              </a:pPr>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smtClean="0">
                  <a:solidFill>
                    <a:prstClr val="black"/>
                  </a:solidFill>
                </a:rPr>
                <a:t>20. </a:t>
              </a:r>
              <a:r>
                <a:rPr lang="tr-TR" b="1" dirty="0">
                  <a:solidFill>
                    <a:prstClr val="black"/>
                  </a:solidFill>
                </a:rPr>
                <a:t>…………..</a:t>
              </a:r>
            </a:p>
          </p:txBody>
        </p:sp>
        <p:sp>
          <p:nvSpPr>
            <p:cNvPr id="8" name="7 Sağ Ok"/>
            <p:cNvSpPr/>
            <p:nvPr/>
          </p:nvSpPr>
          <p:spPr>
            <a:xfrm>
              <a:off x="4143372" y="3453140"/>
              <a:ext cx="135732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dirty="0">
                <a:solidFill>
                  <a:prstClr val="white"/>
                </a:solidFill>
              </a:endParaRPr>
            </a:p>
          </p:txBody>
        </p:sp>
        <p:sp>
          <p:nvSpPr>
            <p:cNvPr id="9" name="8 Metin kutusu"/>
            <p:cNvSpPr txBox="1"/>
            <p:nvPr/>
          </p:nvSpPr>
          <p:spPr>
            <a:xfrm>
              <a:off x="3714744" y="1571612"/>
              <a:ext cx="2143140" cy="1631216"/>
            </a:xfrm>
            <a:prstGeom prst="rect">
              <a:avLst/>
            </a:prstGeom>
            <a:noFill/>
          </p:spPr>
          <p:txBody>
            <a:bodyPr wrap="square" rtlCol="0">
              <a:spAutoFit/>
            </a:bodyPr>
            <a:lstStyle/>
            <a:p>
              <a:pPr algn="ctr" defTabSz="457200"/>
              <a:r>
                <a:rPr lang="tr-TR" sz="2000" dirty="0">
                  <a:solidFill>
                    <a:srgbClr val="C00000"/>
                  </a:solidFill>
                </a:rPr>
                <a:t>Aynı davranışları ölçen fakat farklı sorulardan oluşan iki </a:t>
              </a:r>
              <a:r>
                <a:rPr lang="tr-TR" sz="2000" dirty="0" smtClean="0">
                  <a:solidFill>
                    <a:srgbClr val="C00000"/>
                  </a:solidFill>
                </a:rPr>
                <a:t>eşdeğer test</a:t>
              </a:r>
              <a:endParaRPr lang="tr-TR" sz="2000" dirty="0">
                <a:solidFill>
                  <a:srgbClr val="C00000"/>
                </a:solidFill>
              </a:endParaRPr>
            </a:p>
          </p:txBody>
        </p:sp>
      </p:grpSp>
      <p:sp>
        <p:nvSpPr>
          <p:cNvPr id="10" name="1 Başlık"/>
          <p:cNvSpPr>
            <a:spLocks noGrp="1"/>
          </p:cNvSpPr>
          <p:nvPr>
            <p:ph type="title"/>
          </p:nvPr>
        </p:nvSpPr>
        <p:spPr>
          <a:xfrm>
            <a:off x="2095472" y="857232"/>
            <a:ext cx="8229600" cy="1143000"/>
          </a:xfrm>
          <a:effectLst/>
        </p:spPr>
        <p:txBody>
          <a:bodyPr>
            <a:normAutofit/>
          </a:bodyPr>
          <a:lstStyle/>
          <a:p>
            <a:r>
              <a:rPr lang="tr-TR" b="1" dirty="0" smtClean="0">
                <a:solidFill>
                  <a:srgbClr val="002060"/>
                </a:solidFill>
              </a:rPr>
              <a:t>Paralel (Eşdeğer) Formlar Yöntemi</a:t>
            </a:r>
            <a:endParaRPr lang="tr-TR" dirty="0" smtClean="0">
              <a:solidFill>
                <a:srgbClr val="002060"/>
              </a:solidFill>
            </a:endParaRPr>
          </a:p>
        </p:txBody>
      </p:sp>
    </p:spTree>
    <p:extLst>
      <p:ext uri="{BB962C8B-B14F-4D97-AF65-F5344CB8AC3E}">
        <p14:creationId xmlns:p14="http://schemas.microsoft.com/office/powerpoint/2010/main" val="36572372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Documents and Settings\Serkan\Desktop\4.jpg"/>
          <p:cNvPicPr>
            <a:picLocks noChangeAspect="1" noChangeArrowheads="1"/>
          </p:cNvPicPr>
          <p:nvPr/>
        </p:nvPicPr>
        <p:blipFill>
          <a:blip r:embed="rId3" cstate="print"/>
          <a:srcRect/>
          <a:stretch>
            <a:fillRect/>
          </a:stretch>
        </p:blipFill>
        <p:spPr bwMode="auto">
          <a:xfrm>
            <a:off x="2610463" y="260628"/>
            <a:ext cx="8023123" cy="5027824"/>
          </a:xfrm>
          <a:prstGeom prst="rect">
            <a:avLst/>
          </a:prstGeom>
          <a:noFill/>
        </p:spPr>
      </p:pic>
      <p:sp>
        <p:nvSpPr>
          <p:cNvPr id="4" name="4 Sağ Ok"/>
          <p:cNvSpPr/>
          <p:nvPr>
            <p:custDataLst>
              <p:tags r:id="rId1"/>
            </p:custDataLst>
          </p:nvPr>
        </p:nvSpPr>
        <p:spPr>
          <a:xfrm>
            <a:off x="1405976" y="5771142"/>
            <a:ext cx="285752" cy="28575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tr-TR">
              <a:solidFill>
                <a:prstClr val="white"/>
              </a:solidFill>
            </a:endParaRPr>
          </a:p>
        </p:txBody>
      </p:sp>
      <p:pic>
        <p:nvPicPr>
          <p:cNvPr id="5" name="Resim 4"/>
          <p:cNvPicPr>
            <a:picLocks noChangeAspect="1"/>
          </p:cNvPicPr>
          <p:nvPr/>
        </p:nvPicPr>
        <p:blipFill>
          <a:blip r:embed="rId4"/>
          <a:stretch>
            <a:fillRect/>
          </a:stretch>
        </p:blipFill>
        <p:spPr>
          <a:xfrm rot="713064">
            <a:off x="5386954" y="5212243"/>
            <a:ext cx="789291" cy="1403551"/>
          </a:xfrm>
          <a:prstGeom prst="rect">
            <a:avLst/>
          </a:prstGeom>
        </p:spPr>
      </p:pic>
      <p:sp>
        <p:nvSpPr>
          <p:cNvPr id="6" name="Dikdörtgen 5"/>
          <p:cNvSpPr/>
          <p:nvPr/>
        </p:nvSpPr>
        <p:spPr>
          <a:xfrm>
            <a:off x="1860349" y="5683186"/>
            <a:ext cx="6096000" cy="830997"/>
          </a:xfrm>
          <a:prstGeom prst="rect">
            <a:avLst/>
          </a:prstGeom>
          <a:noFill/>
        </p:spPr>
        <p:txBody>
          <a:bodyPr wrap="square" rtlCol="0">
            <a:spAutoFit/>
          </a:bodyPr>
          <a:lstStyle/>
          <a:p>
            <a:pPr defTabSz="457200"/>
            <a:r>
              <a:rPr lang="tr-TR" sz="2400" dirty="0" smtClean="0">
                <a:solidFill>
                  <a:srgbClr val="04617B">
                    <a:lumMod val="75000"/>
                  </a:srgbClr>
                </a:solidFill>
                <a:latin typeface="Arial" pitchFamily="34" charset="0"/>
                <a:hlinkClick r:id="rId5" action="ppaction://hlinkfile"/>
              </a:rPr>
              <a:t>Güvenirlik katsayısı</a:t>
            </a:r>
            <a:r>
              <a:rPr lang="tr-TR" sz="2400" dirty="0" smtClean="0">
                <a:solidFill>
                  <a:srgbClr val="04617B">
                    <a:lumMod val="75000"/>
                  </a:srgbClr>
                </a:solidFill>
                <a:latin typeface="Arial" pitchFamily="34" charset="0"/>
              </a:rPr>
              <a:t>: …….</a:t>
            </a:r>
          </a:p>
          <a:p>
            <a:pPr defTabSz="457200"/>
            <a:r>
              <a:rPr lang="tr-TR" sz="2400" dirty="0" smtClean="0">
                <a:solidFill>
                  <a:srgbClr val="04617B">
                    <a:lumMod val="75000"/>
                  </a:srgbClr>
                </a:solidFill>
                <a:latin typeface="Arial" pitchFamily="34" charset="0"/>
              </a:rPr>
              <a:t>Yorum: ………….</a:t>
            </a:r>
            <a:endParaRPr lang="tr-TR" sz="2400" dirty="0">
              <a:solidFill>
                <a:srgbClr val="04617B">
                  <a:lumMod val="75000"/>
                </a:srgbClr>
              </a:solidFill>
              <a:latin typeface="Arial" pitchFamily="34" charset="0"/>
            </a:endParaRPr>
          </a:p>
        </p:txBody>
      </p:sp>
    </p:spTree>
    <p:extLst>
      <p:ext uri="{BB962C8B-B14F-4D97-AF65-F5344CB8AC3E}">
        <p14:creationId xmlns:p14="http://schemas.microsoft.com/office/powerpoint/2010/main" val="30126993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p:cNvSpPr txBox="1">
            <a:spLocks noRot="1" noChangeAspect="1" noMove="1" noResize="1" noEditPoints="1" noAdjustHandles="1" noChangeArrowheads="1" noChangeShapeType="1" noTextEdit="1"/>
          </p:cNvSpPr>
          <p:nvPr/>
        </p:nvSpPr>
        <p:spPr>
          <a:xfrm>
            <a:off x="1651000" y="0"/>
            <a:ext cx="10147300" cy="6858000"/>
          </a:xfrm>
          <a:prstGeom prst="rect">
            <a:avLst/>
          </a:prstGeom>
          <a:blipFill>
            <a:blip r:embed="rId2" cstate="print"/>
            <a:stretch>
              <a:fillRect l="-1142" t="-1244"/>
            </a:stretch>
          </a:blipFill>
        </p:spPr>
        <p:txBody>
          <a:bodyPr/>
          <a:lstStyle/>
          <a:p>
            <a:pPr marL="342900" marR="0" lvl="0" indent="-342900" algn="l" defTabSz="457200" rtl="0" eaLnBrk="1" fontAlgn="auto" latinLnBrk="0" hangingPunct="1">
              <a:lnSpc>
                <a:spcPct val="100000"/>
              </a:lnSpc>
              <a:spcBef>
                <a:spcPct val="20000"/>
              </a:spcBef>
              <a:spcAft>
                <a:spcPts val="600"/>
              </a:spcAft>
              <a:buClr>
                <a:schemeClr val="accent1"/>
              </a:buClr>
              <a:buSzTx/>
              <a:tabLst/>
              <a:defRPr/>
            </a:pPr>
            <a:endParaRPr kumimoji="0" lang="tr-TR" sz="1800" b="0" i="0" u="none" strike="noStrike" kern="1200" cap="none" spc="0" normalizeH="0" baseline="0" noProof="0" dirty="0">
              <a:ln>
                <a:noFill/>
              </a:ln>
              <a:noFill/>
              <a:effectLst/>
              <a:uLnTx/>
              <a:uFillTx/>
              <a:latin typeface="Arial Unicode MS" pitchFamily="34" charset="-128"/>
              <a:ea typeface="Arial Unicode MS" pitchFamily="34" charset="-128"/>
              <a:cs typeface="Arial Unicode MS" pitchFamily="34" charset="-128"/>
            </a:endParaRPr>
          </a:p>
        </p:txBody>
      </p:sp>
      <p:sp>
        <p:nvSpPr>
          <p:cNvPr id="4" name="Pentagon 3"/>
          <p:cNvSpPr/>
          <p:nvPr/>
        </p:nvSpPr>
        <p:spPr>
          <a:xfrm>
            <a:off x="0" y="218485"/>
            <a:ext cx="1561763" cy="47743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651000" y="0"/>
            <a:ext cx="9450589" cy="1493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İçerik Yer Tutucusu 2"/>
          <p:cNvSpPr txBox="1">
            <a:spLocks noRot="1" noChangeAspect="1" noMove="1" noResize="1" noEditPoints="1" noAdjustHandles="1" noChangeArrowheads="1" noChangeShapeType="1" noTextEdit="1"/>
          </p:cNvSpPr>
          <p:nvPr/>
        </p:nvSpPr>
        <p:spPr>
          <a:xfrm>
            <a:off x="1600200" y="0"/>
            <a:ext cx="10236200" cy="6858000"/>
          </a:xfrm>
          <a:prstGeom prst="rect">
            <a:avLst/>
          </a:prstGeom>
          <a:blipFill>
            <a:blip r:embed="rId2" cstate="print"/>
            <a:stretch>
              <a:fillRect l="-834" r="-476"/>
            </a:stretch>
          </a:blipFill>
        </p:spPr>
        <p:txBody>
          <a:bodyPr/>
          <a:lstStyle/>
          <a:p>
            <a:pPr marL="342900" marR="0" lvl="0" indent="-342900" algn="l" defTabSz="457200" rtl="0" eaLnBrk="1" fontAlgn="auto" latinLnBrk="0" hangingPunct="1">
              <a:lnSpc>
                <a:spcPct val="100000"/>
              </a:lnSpc>
              <a:spcBef>
                <a:spcPct val="20000"/>
              </a:spcBef>
              <a:spcAft>
                <a:spcPts val="600"/>
              </a:spcAft>
              <a:buClr>
                <a:schemeClr val="accent1"/>
              </a:buClr>
              <a:buSzTx/>
              <a:tabLst/>
              <a:defRPr/>
            </a:pPr>
            <a:r>
              <a:rPr kumimoji="0" lang="tr-TR" sz="1800" b="0" i="0" u="none" strike="noStrike" kern="1200" cap="none" spc="0" normalizeH="0" baseline="0" noProof="0" dirty="0" smtClean="0">
                <a:ln>
                  <a:noFill/>
                </a:ln>
                <a:noFill/>
                <a:effectLst/>
                <a:uLnTx/>
                <a:uFillTx/>
                <a:latin typeface="+mn-lt"/>
                <a:ea typeface="+mn-ea"/>
                <a:cs typeface="+mn-cs"/>
              </a:rPr>
              <a:t> </a:t>
            </a:r>
            <a:endParaRPr kumimoji="0" lang="tr-TR" sz="1800" b="0" i="0" u="none" strike="noStrike" kern="1200" cap="none" spc="0" normalizeH="0" baseline="0" noProof="0" dirty="0">
              <a:ln>
                <a:noFill/>
              </a:ln>
              <a:noFill/>
              <a:effectLst/>
              <a:uLnTx/>
              <a:uFillTx/>
              <a:latin typeface="+mn-lt"/>
              <a:ea typeface="+mn-ea"/>
              <a:cs typeface="+mn-cs"/>
            </a:endParaRPr>
          </a:p>
        </p:txBody>
      </p:sp>
      <p:sp>
        <p:nvSpPr>
          <p:cNvPr id="3" name="Pentagon 2"/>
          <p:cNvSpPr/>
          <p:nvPr/>
        </p:nvSpPr>
        <p:spPr>
          <a:xfrm>
            <a:off x="0" y="347958"/>
            <a:ext cx="1343278" cy="48552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343278" y="4005330"/>
            <a:ext cx="9777006" cy="2246769"/>
          </a:xfrm>
          <a:prstGeom prst="rect">
            <a:avLst/>
          </a:prstGeom>
          <a:noFill/>
        </p:spPr>
        <p:txBody>
          <a:bodyPr wrap="square" rtlCol="0">
            <a:spAutoFit/>
          </a:bodyPr>
          <a:lstStyle/>
          <a:p>
            <a:pPr>
              <a:spcBef>
                <a:spcPts val="600"/>
              </a:spcBef>
              <a:spcAft>
                <a:spcPts val="600"/>
              </a:spcAft>
            </a:pPr>
            <a:r>
              <a:rPr lang="tr-TR" sz="2400" u="sng" dirty="0" smtClean="0">
                <a:solidFill>
                  <a:schemeClr val="bg1"/>
                </a:solidFill>
                <a:latin typeface="Arial" pitchFamily="34" charset="0"/>
              </a:rPr>
              <a:t>Testi yarılama yöntemi iki şekilde olabilir</a:t>
            </a:r>
            <a:r>
              <a:rPr lang="tr-TR" sz="2400" dirty="0" smtClean="0">
                <a:solidFill>
                  <a:schemeClr val="bg1"/>
                </a:solidFill>
                <a:latin typeface="Arial" pitchFamily="34" charset="0"/>
              </a:rPr>
              <a:t>:</a:t>
            </a:r>
          </a:p>
          <a:p>
            <a:pPr marL="457200" indent="-457200">
              <a:spcBef>
                <a:spcPts val="600"/>
              </a:spcBef>
              <a:spcAft>
                <a:spcPts val="600"/>
              </a:spcAft>
              <a:buAutoNum type="arabicPeriod"/>
            </a:pPr>
            <a:r>
              <a:rPr lang="tr-TR" sz="2400" dirty="0" smtClean="0">
                <a:solidFill>
                  <a:schemeClr val="bg1"/>
                </a:solidFill>
                <a:latin typeface="Arial" pitchFamily="34" charset="0"/>
              </a:rPr>
              <a:t>Tek numaralı sorular A Formu, çift numaralı sorular ise B Formu olarak değerlendirilebilir.</a:t>
            </a:r>
          </a:p>
          <a:p>
            <a:pPr marL="457200" indent="-457200">
              <a:spcBef>
                <a:spcPts val="600"/>
              </a:spcBef>
              <a:spcAft>
                <a:spcPts val="600"/>
              </a:spcAft>
              <a:buAutoNum type="arabicPeriod"/>
            </a:pPr>
            <a:r>
              <a:rPr lang="tr-TR" sz="2400" dirty="0" smtClean="0">
                <a:solidFill>
                  <a:schemeClr val="bg1"/>
                </a:solidFill>
                <a:latin typeface="Arial" pitchFamily="34" charset="0"/>
              </a:rPr>
              <a:t>Testteki maddelerin ilk yarısı A </a:t>
            </a:r>
            <a:r>
              <a:rPr lang="tr-TR" sz="2400" dirty="0">
                <a:solidFill>
                  <a:schemeClr val="bg1"/>
                </a:solidFill>
                <a:latin typeface="Arial" pitchFamily="34" charset="0"/>
              </a:rPr>
              <a:t>Formu, </a:t>
            </a:r>
            <a:r>
              <a:rPr lang="tr-TR" sz="2400" dirty="0" smtClean="0">
                <a:solidFill>
                  <a:schemeClr val="bg1"/>
                </a:solidFill>
                <a:latin typeface="Arial" pitchFamily="34" charset="0"/>
              </a:rPr>
              <a:t>ikinci yarısı ise B Formu olarak değerlendirilebilir.</a:t>
            </a:r>
          </a:p>
        </p:txBody>
      </p:sp>
    </p:spTree>
  </p:cSld>
  <p:clrMapOvr>
    <a:masterClrMapping/>
  </p:clrMapOvr>
  <p:transition spd="slow">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İçerik Yer Tutucusu 2"/>
          <p:cNvSpPr txBox="1">
            <a:spLocks noRot="1" noChangeAspect="1" noMove="1" noResize="1" noEditPoints="1" noAdjustHandles="1" noChangeArrowheads="1" noChangeShapeType="1" noTextEdit="1"/>
          </p:cNvSpPr>
          <p:nvPr/>
        </p:nvSpPr>
        <p:spPr>
          <a:xfrm>
            <a:off x="1612900" y="0"/>
            <a:ext cx="10287000" cy="6858000"/>
          </a:xfrm>
          <a:prstGeom prst="rect">
            <a:avLst/>
          </a:prstGeom>
          <a:blipFill>
            <a:blip r:embed="rId2" cstate="print"/>
            <a:stretch>
              <a:fillRect l="-948"/>
            </a:stretch>
          </a:blipFill>
        </p:spPr>
        <p:txBody>
          <a:bodyPr/>
          <a:lstStyle/>
          <a:p>
            <a:pPr marL="342900" marR="0" lvl="0" indent="-342900" algn="l" defTabSz="457200" rtl="0" eaLnBrk="1" fontAlgn="auto" latinLnBrk="0" hangingPunct="1">
              <a:lnSpc>
                <a:spcPct val="100000"/>
              </a:lnSpc>
              <a:spcBef>
                <a:spcPct val="20000"/>
              </a:spcBef>
              <a:spcAft>
                <a:spcPts val="600"/>
              </a:spcAft>
              <a:buClr>
                <a:schemeClr val="accent1"/>
              </a:buClr>
              <a:buSzTx/>
              <a:buFont typeface="Wingdings 2" charset="2"/>
              <a:buChar char=""/>
              <a:tabLst/>
              <a:defRPr/>
            </a:pPr>
            <a:r>
              <a:rPr kumimoji="0" lang="tr-TR" sz="1800" b="0" i="0" u="none" strike="noStrike" kern="1200" cap="none" spc="0" normalizeH="0" baseline="0" noProof="0" smtClean="0">
                <a:ln>
                  <a:noFill/>
                </a:ln>
                <a:noFill/>
                <a:effectLst/>
                <a:uLnTx/>
                <a:uFillTx/>
                <a:latin typeface="+mn-lt"/>
                <a:ea typeface="+mn-ea"/>
                <a:cs typeface="+mn-cs"/>
              </a:rPr>
              <a:t> </a:t>
            </a:r>
            <a:endParaRPr kumimoji="0" lang="tr-TR" sz="1800" b="0" i="0" u="none" strike="noStrike" kern="1200" cap="none" spc="0" normalizeH="0" baseline="0" noProof="0">
              <a:ln>
                <a:noFill/>
              </a:ln>
              <a:noFill/>
              <a:effectLst/>
              <a:uLnTx/>
              <a:uFillTx/>
              <a:latin typeface="+mn-lt"/>
              <a:ea typeface="+mn-ea"/>
              <a:cs typeface="+mn-cs"/>
            </a:endParaRPr>
          </a:p>
        </p:txBody>
      </p:sp>
      <p:sp>
        <p:nvSpPr>
          <p:cNvPr id="3" name="Pentagon 2"/>
          <p:cNvSpPr/>
          <p:nvPr/>
        </p:nvSpPr>
        <p:spPr>
          <a:xfrm>
            <a:off x="0" y="388418"/>
            <a:ext cx="1497027" cy="52598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612900" y="3541690"/>
            <a:ext cx="10158390" cy="3090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 Başlık"/>
          <p:cNvSpPr>
            <a:spLocks noGrp="1"/>
          </p:cNvSpPr>
          <p:nvPr>
            <p:ph type="title"/>
          </p:nvPr>
        </p:nvSpPr>
        <p:spPr>
          <a:xfrm>
            <a:off x="2747545" y="1056256"/>
            <a:ext cx="8715404" cy="1143000"/>
          </a:xfrm>
          <a:effectLst/>
        </p:spPr>
        <p:txBody>
          <a:bodyPr>
            <a:normAutofit/>
          </a:bodyPr>
          <a:lstStyle/>
          <a:p>
            <a:r>
              <a:rPr lang="tr-TR" sz="3200" b="1" dirty="0" smtClean="0">
                <a:solidFill>
                  <a:srgbClr val="002060"/>
                </a:solidFill>
              </a:rPr>
              <a:t>Test-yarı test (Eşdeğer Yarılar) Yöntemi</a:t>
            </a:r>
            <a:endParaRPr lang="tr-TR" sz="3200" dirty="0" smtClean="0">
              <a:solidFill>
                <a:srgbClr val="002060"/>
              </a:solidFill>
            </a:endParaRPr>
          </a:p>
        </p:txBody>
      </p:sp>
      <p:grpSp>
        <p:nvGrpSpPr>
          <p:cNvPr id="22" name="21 Grup"/>
          <p:cNvGrpSpPr/>
          <p:nvPr/>
        </p:nvGrpSpPr>
        <p:grpSpPr>
          <a:xfrm>
            <a:off x="3413946" y="1840413"/>
            <a:ext cx="4500594" cy="4857784"/>
            <a:chOff x="2285984" y="642918"/>
            <a:chExt cx="4572032" cy="5072098"/>
          </a:xfrm>
        </p:grpSpPr>
        <p:sp>
          <p:nvSpPr>
            <p:cNvPr id="4" name="3 Dikdörtgen"/>
            <p:cNvSpPr/>
            <p:nvPr/>
          </p:nvSpPr>
          <p:spPr>
            <a:xfrm>
              <a:off x="3786182" y="642918"/>
              <a:ext cx="1428760" cy="214314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5" name="4 Metin kutusu"/>
            <p:cNvSpPr txBox="1"/>
            <p:nvPr/>
          </p:nvSpPr>
          <p:spPr>
            <a:xfrm>
              <a:off x="3857620" y="714355"/>
              <a:ext cx="1357322" cy="2120942"/>
            </a:xfrm>
            <a:prstGeom prst="rect">
              <a:avLst/>
            </a:prstGeom>
            <a:noFill/>
          </p:spPr>
          <p:txBody>
            <a:bodyPr wrap="square" rtlCol="0">
              <a:spAutoFit/>
            </a:bodyPr>
            <a:lstStyle/>
            <a:p>
              <a:pPr defTabSz="457200"/>
              <a:r>
                <a:rPr lang="tr-TR" b="1" dirty="0">
                  <a:solidFill>
                    <a:prstClr val="black"/>
                  </a:solidFill>
                </a:rPr>
                <a:t>SORULAR</a:t>
              </a:r>
            </a:p>
            <a:p>
              <a:pPr marL="342900" indent="-342900" defTabSz="457200">
                <a:buFontTx/>
                <a:buAutoNum type="arabicPeriod"/>
              </a:pPr>
              <a:r>
                <a:rPr lang="tr-TR" b="1" dirty="0">
                  <a:solidFill>
                    <a:prstClr val="black"/>
                  </a:solidFill>
                </a:rPr>
                <a:t>…</a:t>
              </a:r>
            </a:p>
            <a:p>
              <a:pPr marL="342900" indent="-342900" defTabSz="457200">
                <a:buFontTx/>
                <a:buAutoNum type="arabicPeriod"/>
              </a:pPr>
              <a:r>
                <a:rPr lang="tr-TR" b="1" dirty="0">
                  <a:solidFill>
                    <a:prstClr val="black"/>
                  </a:solidFill>
                </a:rPr>
                <a:t>…</a:t>
              </a:r>
            </a:p>
            <a:p>
              <a:pPr marL="342900" indent="-342900" defTabSz="457200">
                <a:buFontTx/>
                <a:buAutoNum type="arabicPeriod"/>
              </a:pPr>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smtClean="0">
                  <a:solidFill>
                    <a:prstClr val="black"/>
                  </a:solidFill>
                </a:rPr>
                <a:t>20. </a:t>
              </a:r>
              <a:r>
                <a:rPr lang="tr-TR" b="1" dirty="0">
                  <a:solidFill>
                    <a:prstClr val="black"/>
                  </a:solidFill>
                </a:rPr>
                <a:t>…</a:t>
              </a:r>
            </a:p>
          </p:txBody>
        </p:sp>
        <p:sp>
          <p:nvSpPr>
            <p:cNvPr id="10" name="9 Aşağı Ok"/>
            <p:cNvSpPr/>
            <p:nvPr/>
          </p:nvSpPr>
          <p:spPr>
            <a:xfrm>
              <a:off x="4429124" y="3429000"/>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11" name="10 Dikdörtgen"/>
            <p:cNvSpPr/>
            <p:nvPr/>
          </p:nvSpPr>
          <p:spPr>
            <a:xfrm>
              <a:off x="2285984" y="3571876"/>
              <a:ext cx="1428760" cy="214314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12" name="11 Metin kutusu"/>
            <p:cNvSpPr txBox="1"/>
            <p:nvPr/>
          </p:nvSpPr>
          <p:spPr>
            <a:xfrm>
              <a:off x="2428860" y="3571876"/>
              <a:ext cx="1357322" cy="2120942"/>
            </a:xfrm>
            <a:prstGeom prst="rect">
              <a:avLst/>
            </a:prstGeom>
            <a:noFill/>
          </p:spPr>
          <p:txBody>
            <a:bodyPr wrap="square" rtlCol="0">
              <a:spAutoFit/>
            </a:bodyPr>
            <a:lstStyle/>
            <a:p>
              <a:pPr defTabSz="457200"/>
              <a:r>
                <a:rPr lang="tr-TR" b="1" dirty="0">
                  <a:solidFill>
                    <a:prstClr val="black"/>
                  </a:solidFill>
                </a:rPr>
                <a:t>SORULAR</a:t>
              </a:r>
            </a:p>
            <a:p>
              <a:pPr marL="342900" indent="-342900" defTabSz="457200">
                <a:buFontTx/>
                <a:buAutoNum type="arabicPeriod"/>
              </a:pPr>
              <a:r>
                <a:rPr lang="tr-TR" b="1" dirty="0">
                  <a:solidFill>
                    <a:prstClr val="black"/>
                  </a:solidFill>
                </a:rPr>
                <a:t>…</a:t>
              </a:r>
            </a:p>
            <a:p>
              <a:pPr marL="342900" indent="-342900" defTabSz="457200"/>
              <a:r>
                <a:rPr lang="tr-TR" b="1" dirty="0">
                  <a:solidFill>
                    <a:prstClr val="black"/>
                  </a:solidFill>
                </a:rPr>
                <a:t>3. …</a:t>
              </a:r>
            </a:p>
            <a:p>
              <a:pPr marL="342900" indent="-342900" defTabSz="457200"/>
              <a:r>
                <a:rPr lang="tr-TR" b="1" dirty="0">
                  <a:solidFill>
                    <a:prstClr val="black"/>
                  </a:solidFill>
                </a:rPr>
                <a:t>5. …</a:t>
              </a:r>
            </a:p>
            <a:p>
              <a:pPr marL="342900" indent="-342900" defTabSz="457200"/>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smtClean="0">
                  <a:solidFill>
                    <a:prstClr val="black"/>
                  </a:solidFill>
                </a:rPr>
                <a:t>19</a:t>
              </a:r>
              <a:r>
                <a:rPr lang="tr-TR" b="1" dirty="0">
                  <a:solidFill>
                    <a:prstClr val="black"/>
                  </a:solidFill>
                </a:rPr>
                <a:t>. …</a:t>
              </a:r>
            </a:p>
          </p:txBody>
        </p:sp>
        <p:sp>
          <p:nvSpPr>
            <p:cNvPr id="13" name="12 Dikdörtgen"/>
            <p:cNvSpPr/>
            <p:nvPr/>
          </p:nvSpPr>
          <p:spPr>
            <a:xfrm>
              <a:off x="5357818" y="3571876"/>
              <a:ext cx="1428760" cy="214314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14" name="13 Metin kutusu"/>
            <p:cNvSpPr txBox="1"/>
            <p:nvPr/>
          </p:nvSpPr>
          <p:spPr>
            <a:xfrm>
              <a:off x="5500694" y="3571876"/>
              <a:ext cx="1357322" cy="2120942"/>
            </a:xfrm>
            <a:prstGeom prst="rect">
              <a:avLst/>
            </a:prstGeom>
            <a:noFill/>
          </p:spPr>
          <p:txBody>
            <a:bodyPr wrap="square" rtlCol="0">
              <a:spAutoFit/>
            </a:bodyPr>
            <a:lstStyle/>
            <a:p>
              <a:pPr defTabSz="457200"/>
              <a:r>
                <a:rPr lang="tr-TR" b="1" dirty="0">
                  <a:solidFill>
                    <a:prstClr val="black"/>
                  </a:solidFill>
                </a:rPr>
                <a:t>SORULAR</a:t>
              </a:r>
            </a:p>
            <a:p>
              <a:pPr marL="342900" indent="-342900" defTabSz="457200"/>
              <a:r>
                <a:rPr lang="tr-TR" b="1" dirty="0">
                  <a:solidFill>
                    <a:prstClr val="black"/>
                  </a:solidFill>
                </a:rPr>
                <a:t>2. …</a:t>
              </a:r>
            </a:p>
            <a:p>
              <a:pPr marL="342900" indent="-342900" defTabSz="457200"/>
              <a:r>
                <a:rPr lang="tr-TR" b="1" dirty="0">
                  <a:solidFill>
                    <a:prstClr val="black"/>
                  </a:solidFill>
                </a:rPr>
                <a:t>4. …</a:t>
              </a:r>
            </a:p>
            <a:p>
              <a:pPr marL="342900" indent="-342900" defTabSz="457200"/>
              <a:r>
                <a:rPr lang="tr-TR" b="1" dirty="0">
                  <a:solidFill>
                    <a:prstClr val="black"/>
                  </a:solidFill>
                </a:rPr>
                <a:t>6. …</a:t>
              </a:r>
            </a:p>
            <a:p>
              <a:pPr marL="342900" indent="-342900" defTabSz="457200"/>
              <a:r>
                <a:rPr lang="tr-TR" b="1" dirty="0">
                  <a:solidFill>
                    <a:prstClr val="black"/>
                  </a:solidFill>
                </a:rPr>
                <a:t>.</a:t>
              </a:r>
            </a:p>
            <a:p>
              <a:pPr marL="342900" indent="-342900" defTabSz="457200"/>
              <a:r>
                <a:rPr lang="tr-TR" b="1" dirty="0">
                  <a:solidFill>
                    <a:prstClr val="black"/>
                  </a:solidFill>
                </a:rPr>
                <a:t>.</a:t>
              </a:r>
            </a:p>
            <a:p>
              <a:pPr marL="342900" indent="-342900" defTabSz="457200"/>
              <a:r>
                <a:rPr lang="tr-TR" b="1" dirty="0" smtClean="0">
                  <a:solidFill>
                    <a:prstClr val="black"/>
                  </a:solidFill>
                </a:rPr>
                <a:t>20</a:t>
              </a:r>
              <a:r>
                <a:rPr lang="tr-TR" b="1" dirty="0">
                  <a:solidFill>
                    <a:prstClr val="black"/>
                  </a:solidFill>
                </a:rPr>
                <a:t>. …</a:t>
              </a:r>
            </a:p>
          </p:txBody>
        </p:sp>
        <p:sp>
          <p:nvSpPr>
            <p:cNvPr id="15" name="14 Metin kutusu"/>
            <p:cNvSpPr txBox="1"/>
            <p:nvPr/>
          </p:nvSpPr>
          <p:spPr>
            <a:xfrm>
              <a:off x="4071934" y="3000372"/>
              <a:ext cx="1000132" cy="385626"/>
            </a:xfrm>
            <a:prstGeom prst="rect">
              <a:avLst/>
            </a:prstGeom>
            <a:noFill/>
          </p:spPr>
          <p:txBody>
            <a:bodyPr wrap="square" rtlCol="0">
              <a:spAutoFit/>
            </a:bodyPr>
            <a:lstStyle/>
            <a:p>
              <a:pPr defTabSz="457200"/>
              <a:r>
                <a:rPr lang="tr-TR" b="1" dirty="0">
                  <a:solidFill>
                    <a:prstClr val="black"/>
                  </a:solidFill>
                </a:rPr>
                <a:t>Uygula</a:t>
              </a:r>
            </a:p>
          </p:txBody>
        </p:sp>
        <p:sp>
          <p:nvSpPr>
            <p:cNvPr id="16" name="15 Sol Sağ Ok"/>
            <p:cNvSpPr/>
            <p:nvPr/>
          </p:nvSpPr>
          <p:spPr>
            <a:xfrm>
              <a:off x="3929058" y="4572008"/>
              <a:ext cx="1285884"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17" name="16 Metin kutusu"/>
            <p:cNvSpPr txBox="1"/>
            <p:nvPr/>
          </p:nvSpPr>
          <p:spPr>
            <a:xfrm>
              <a:off x="3929058" y="5000636"/>
              <a:ext cx="1285884" cy="385626"/>
            </a:xfrm>
            <a:prstGeom prst="rect">
              <a:avLst/>
            </a:prstGeom>
            <a:noFill/>
          </p:spPr>
          <p:txBody>
            <a:bodyPr wrap="square" rtlCol="0">
              <a:spAutoFit/>
            </a:bodyPr>
            <a:lstStyle/>
            <a:p>
              <a:pPr defTabSz="457200"/>
              <a:r>
                <a:rPr lang="tr-TR" dirty="0">
                  <a:solidFill>
                    <a:prstClr val="black"/>
                  </a:solidFill>
                </a:rPr>
                <a:t>  </a:t>
              </a:r>
              <a:r>
                <a:rPr lang="tr-TR" b="1" dirty="0">
                  <a:solidFill>
                    <a:prstClr val="black"/>
                  </a:solidFill>
                </a:rPr>
                <a:t>Tutarlılık</a:t>
              </a:r>
            </a:p>
          </p:txBody>
        </p:sp>
        <p:sp>
          <p:nvSpPr>
            <p:cNvPr id="18" name="17 Metin kutusu"/>
            <p:cNvSpPr txBox="1"/>
            <p:nvPr/>
          </p:nvSpPr>
          <p:spPr>
            <a:xfrm>
              <a:off x="2428860" y="3071810"/>
              <a:ext cx="1000132" cy="385626"/>
            </a:xfrm>
            <a:prstGeom prst="rect">
              <a:avLst/>
            </a:prstGeom>
            <a:noFill/>
          </p:spPr>
          <p:txBody>
            <a:bodyPr wrap="square" rtlCol="0">
              <a:spAutoFit/>
            </a:bodyPr>
            <a:lstStyle/>
            <a:p>
              <a:pPr defTabSz="457200"/>
              <a:r>
                <a:rPr lang="tr-TR" b="1" dirty="0">
                  <a:solidFill>
                    <a:prstClr val="black"/>
                  </a:solidFill>
                </a:rPr>
                <a:t>1. YARI</a:t>
              </a:r>
            </a:p>
          </p:txBody>
        </p:sp>
        <p:sp>
          <p:nvSpPr>
            <p:cNvPr id="19" name="18 Metin kutusu"/>
            <p:cNvSpPr txBox="1"/>
            <p:nvPr/>
          </p:nvSpPr>
          <p:spPr>
            <a:xfrm>
              <a:off x="5572132" y="3071810"/>
              <a:ext cx="990608" cy="385626"/>
            </a:xfrm>
            <a:prstGeom prst="rect">
              <a:avLst/>
            </a:prstGeom>
            <a:noFill/>
          </p:spPr>
          <p:txBody>
            <a:bodyPr wrap="square" rtlCol="0">
              <a:spAutoFit/>
            </a:bodyPr>
            <a:lstStyle/>
            <a:p>
              <a:pPr defTabSz="457200"/>
              <a:r>
                <a:rPr lang="tr-TR" b="1" dirty="0">
                  <a:solidFill>
                    <a:prstClr val="black"/>
                  </a:solidFill>
                </a:rPr>
                <a:t>2. YARI</a:t>
              </a:r>
            </a:p>
          </p:txBody>
        </p:sp>
      </p:grpSp>
      <p:sp>
        <p:nvSpPr>
          <p:cNvPr id="20" name="Rectangle 3"/>
          <p:cNvSpPr txBox="1">
            <a:spLocks noChangeArrowheads="1"/>
          </p:cNvSpPr>
          <p:nvPr/>
        </p:nvSpPr>
        <p:spPr>
          <a:xfrm>
            <a:off x="767195" y="0"/>
            <a:ext cx="7543800" cy="704516"/>
          </a:xfrm>
          <a:prstGeom prst="rect">
            <a:avLst/>
          </a:prstGeom>
          <a:noFill/>
        </p:spPr>
        <p:txBody>
          <a:bodyPr vert="horz" lIns="91440" tIns="45720" rIns="91440" bIns="45720" rtlCol="0" anchor="ct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altLang="tr-TR" sz="3600" b="1" dirty="0" smtClean="0">
                <a:solidFill>
                  <a:srgbClr val="FF0000"/>
                </a:solidFill>
              </a:rPr>
              <a:t>Tek uygulamaya dayalı yöntemler</a:t>
            </a:r>
          </a:p>
        </p:txBody>
      </p:sp>
      <p:sp>
        <p:nvSpPr>
          <p:cNvPr id="2" name="Metin kutusu 1"/>
          <p:cNvSpPr txBox="1"/>
          <p:nvPr/>
        </p:nvSpPr>
        <p:spPr>
          <a:xfrm>
            <a:off x="8952271" y="2344994"/>
            <a:ext cx="2510678" cy="646331"/>
          </a:xfrm>
          <a:prstGeom prst="rect">
            <a:avLst/>
          </a:prstGeom>
          <a:noFill/>
        </p:spPr>
        <p:txBody>
          <a:bodyPr wrap="square" rtlCol="0">
            <a:spAutoFit/>
          </a:bodyPr>
          <a:lstStyle/>
          <a:p>
            <a:r>
              <a:rPr lang="tr-TR" dirty="0" smtClean="0"/>
              <a:t>SPSS de örnek </a:t>
            </a:r>
            <a:r>
              <a:rPr lang="tr-TR" dirty="0" smtClean="0">
                <a:hlinkClick r:id="rId2" action="ppaction://hlinkfile"/>
              </a:rPr>
              <a:t>uygulama</a:t>
            </a:r>
            <a:endParaRPr lang="tr-TR" dirty="0"/>
          </a:p>
        </p:txBody>
      </p:sp>
    </p:spTree>
    <p:extLst>
      <p:ext uri="{BB962C8B-B14F-4D97-AF65-F5344CB8AC3E}">
        <p14:creationId xmlns:p14="http://schemas.microsoft.com/office/powerpoint/2010/main" val="10456256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Documents and Settings\Serkan\Desktop\5.jpg"/>
          <p:cNvPicPr>
            <a:picLocks noChangeAspect="1" noChangeArrowheads="1"/>
          </p:cNvPicPr>
          <p:nvPr/>
        </p:nvPicPr>
        <p:blipFill>
          <a:blip r:embed="rId2" cstate="print"/>
          <a:srcRect/>
          <a:stretch>
            <a:fillRect/>
          </a:stretch>
        </p:blipFill>
        <p:spPr bwMode="auto">
          <a:xfrm>
            <a:off x="3167043" y="1746221"/>
            <a:ext cx="6377825" cy="3070255"/>
          </a:xfrm>
          <a:prstGeom prst="rect">
            <a:avLst/>
          </a:prstGeom>
          <a:noFill/>
        </p:spPr>
      </p:pic>
    </p:spTree>
    <p:extLst>
      <p:ext uri="{BB962C8B-B14F-4D97-AF65-F5344CB8AC3E}">
        <p14:creationId xmlns:p14="http://schemas.microsoft.com/office/powerpoint/2010/main" val="36458619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Bahnschrift" panose="020B0502040204020203" pitchFamily="34" charset="0"/>
              </a:rPr>
              <a:t>ÖLÇÜMLERİN (PUANLARIN) GÜVENİRLİĞİ</a:t>
            </a:r>
            <a:endParaRPr lang="tr-TR" dirty="0">
              <a:latin typeface="Bahnschrift" panose="020B0502040204020203" pitchFamily="34" charset="0"/>
            </a:endParaRPr>
          </a:p>
        </p:txBody>
      </p:sp>
      <p:sp>
        <p:nvSpPr>
          <p:cNvPr id="3" name="İçerik Yer Tutucusu 2"/>
          <p:cNvSpPr>
            <a:spLocks noGrp="1"/>
          </p:cNvSpPr>
          <p:nvPr>
            <p:ph idx="1"/>
          </p:nvPr>
        </p:nvSpPr>
        <p:spPr/>
        <p:txBody>
          <a:bodyPr>
            <a:normAutofit/>
          </a:bodyPr>
          <a:lstStyle/>
          <a:p>
            <a:r>
              <a:rPr lang="tr-TR" sz="2400" dirty="0" smtClean="0"/>
              <a:t>Puanların güvenirliğinin yüksek olması puanlardaki tesadüfi hataların az olmasıyla mümkündür.</a:t>
            </a:r>
          </a:p>
          <a:p>
            <a:r>
              <a:rPr lang="tr-TR" sz="2400" dirty="0" smtClean="0"/>
              <a:t>Puanlara hataların karışması güvenirliği düşürür.</a:t>
            </a:r>
          </a:p>
          <a:p>
            <a:r>
              <a:rPr lang="tr-TR" sz="2400" dirty="0" smtClean="0"/>
              <a:t>Güvenirlik, ölçülen niteliği hatasız veya doğru ölçebilme dereceni belirtir.</a:t>
            </a:r>
          </a:p>
          <a:p>
            <a:r>
              <a:rPr lang="tr-TR" sz="2400" b="1" dirty="0" smtClean="0">
                <a:solidFill>
                  <a:srgbClr val="FFFF00"/>
                </a:solidFill>
              </a:rPr>
              <a:t>Güvenirlik, puanların hatalardan arınıklık derecesidir.</a:t>
            </a:r>
          </a:p>
          <a:p>
            <a:r>
              <a:rPr lang="tr-TR" sz="2400" dirty="0" smtClean="0"/>
              <a:t>Kısaca güvenirlik, puanların hatasızlık derecesidir.</a:t>
            </a:r>
          </a:p>
        </p:txBody>
      </p:sp>
    </p:spTree>
    <p:extLst>
      <p:ext uri="{BB962C8B-B14F-4D97-AF65-F5344CB8AC3E}">
        <p14:creationId xmlns:p14="http://schemas.microsoft.com/office/powerpoint/2010/main" val="1878301039"/>
      </p:ext>
    </p:extLst>
  </p:cSld>
  <p:clrMapOvr>
    <a:masterClrMapping/>
  </p:clrMapOvr>
  <p:transition spd="slow">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555" y="1545465"/>
            <a:ext cx="9155049" cy="369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484836"/>
      </p:ext>
    </p:extLst>
  </p:cSld>
  <p:clrMapOvr>
    <a:masterClrMapping/>
  </p:clrMapOvr>
  <p:transition spd="slow">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23" y="546786"/>
            <a:ext cx="10766737" cy="605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86897"/>
      </p:ext>
    </p:extLst>
  </p:cSld>
  <p:clrMapOvr>
    <a:masterClrMapping/>
  </p:clrMapOvr>
  <p:transition spd="slow">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01" y="685799"/>
            <a:ext cx="10882648" cy="579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392218"/>
      </p:ext>
    </p:extLst>
  </p:cSld>
  <p:clrMapOvr>
    <a:masterClrMapping/>
  </p:clrMapOvr>
  <p:transition spd="slow">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829" y="1167380"/>
            <a:ext cx="10571998" cy="970450"/>
          </a:xfrm>
        </p:spPr>
        <p:txBody>
          <a:bodyPr/>
          <a:lstStyle/>
          <a:p>
            <a:r>
              <a:rPr lang="tr-TR" sz="3200" dirty="0" smtClean="0">
                <a:solidFill>
                  <a:schemeClr val="tx1"/>
                </a:solidFill>
              </a:rPr>
              <a:t>3. CRONBACH ALFA (</a:t>
            </a:r>
            <a:r>
              <a:rPr lang="tr-TR" sz="3200" dirty="0" smtClean="0">
                <a:solidFill>
                  <a:schemeClr val="tx1"/>
                </a:solidFill>
                <a:latin typeface="Cambria Math" panose="02040503050406030204" pitchFamily="18" charset="0"/>
                <a:ea typeface="Cambria Math" panose="02040503050406030204" pitchFamily="18" charset="0"/>
              </a:rPr>
              <a:t>𝞪) GÜVENİRLİK KATSAYISI</a:t>
            </a:r>
            <a:r>
              <a:rPr lang="tr-TR" dirty="0" smtClean="0">
                <a:solidFill>
                  <a:schemeClr val="tx1"/>
                </a:solidFill>
                <a:latin typeface="Cambria Math" panose="02040503050406030204" pitchFamily="18" charset="0"/>
                <a:ea typeface="Cambria Math" panose="02040503050406030204" pitchFamily="18" charset="0"/>
              </a:rPr>
              <a:t/>
            </a:r>
            <a:br>
              <a:rPr lang="tr-TR" dirty="0" smtClean="0">
                <a:solidFill>
                  <a:schemeClr val="tx1"/>
                </a:solidFill>
                <a:latin typeface="Cambria Math" panose="02040503050406030204" pitchFamily="18" charset="0"/>
                <a:ea typeface="Cambria Math" panose="02040503050406030204" pitchFamily="18" charset="0"/>
              </a:rPr>
            </a:br>
            <a:endParaRPr lang="tr-TR" dirty="0">
              <a:solidFill>
                <a:schemeClr val="tx1"/>
              </a:solidFill>
            </a:endParaRPr>
          </a:p>
        </p:txBody>
      </p:sp>
      <p:sp>
        <p:nvSpPr>
          <p:cNvPr id="3" name="Rectangle 2"/>
          <p:cNvSpPr/>
          <p:nvPr/>
        </p:nvSpPr>
        <p:spPr>
          <a:xfrm>
            <a:off x="218941" y="1918952"/>
            <a:ext cx="11500834" cy="5078313"/>
          </a:xfrm>
          <a:prstGeom prst="rect">
            <a:avLst/>
          </a:prstGeom>
        </p:spPr>
        <p:txBody>
          <a:bodyPr wrap="square">
            <a:spAutoFit/>
          </a:bodyPr>
          <a:lstStyle/>
          <a:p>
            <a:pPr>
              <a:lnSpc>
                <a:spcPct val="150000"/>
              </a:lnSpc>
              <a:buClr>
                <a:schemeClr val="accent1">
                  <a:lumMod val="75000"/>
                </a:schemeClr>
              </a:buClr>
              <a:buFont typeface="Wingdings" pitchFamily="2" charset="2"/>
              <a:buChar char="v"/>
            </a:pPr>
            <a:r>
              <a:rPr lang="tr-TR" sz="2400" dirty="0" smtClean="0">
                <a:latin typeface="Arial" panose="020B0604020202020204" pitchFamily="34" charset="0"/>
                <a:ea typeface="Cambria Math" panose="02040503050406030204" pitchFamily="18" charset="0"/>
                <a:cs typeface="Arial" panose="020B0604020202020204" pitchFamily="34" charset="0"/>
              </a:rPr>
              <a:t>Alfa güvenirlik katsayısı tek bir uygulama gerektiren güvenirlik bulma tekniklerinden biridir. </a:t>
            </a:r>
          </a:p>
          <a:p>
            <a:pPr>
              <a:lnSpc>
                <a:spcPct val="150000"/>
              </a:lnSpc>
              <a:buClr>
                <a:schemeClr val="accent1">
                  <a:lumMod val="75000"/>
                </a:schemeClr>
              </a:buClr>
              <a:buFont typeface="Wingdings" pitchFamily="2" charset="2"/>
              <a:buChar char="v"/>
            </a:pPr>
            <a:r>
              <a:rPr lang="tr-TR" sz="2400" dirty="0" smtClean="0">
                <a:latin typeface="Arial" panose="020B0604020202020204" pitchFamily="34" charset="0"/>
                <a:ea typeface="Cambria Math" panose="02040503050406030204" pitchFamily="18" charset="0"/>
                <a:cs typeface="Arial" panose="020B0604020202020204" pitchFamily="34" charset="0"/>
              </a:rPr>
              <a:t>Ağırlıklı puanlama veya dereceleme yöntemiyle puanlama uygulandığı durumlarda kullanılabilecek bir güvenirlik bulma tekniğidir.</a:t>
            </a:r>
          </a:p>
          <a:p>
            <a:pPr>
              <a:lnSpc>
                <a:spcPct val="150000"/>
              </a:lnSpc>
              <a:buClr>
                <a:schemeClr val="accent1">
                  <a:lumMod val="75000"/>
                </a:schemeClr>
              </a:buClr>
              <a:buFont typeface="Wingdings" pitchFamily="2" charset="2"/>
              <a:buChar char="v"/>
            </a:pPr>
            <a:r>
              <a:rPr lang="tr-TR" sz="2400" dirty="0" smtClean="0">
                <a:latin typeface="Arial" panose="020B0604020202020204" pitchFamily="34" charset="0"/>
                <a:ea typeface="Cambria Math" panose="02040503050406030204" pitchFamily="18" charset="0"/>
                <a:cs typeface="Arial" panose="020B0604020202020204" pitchFamily="34" charset="0"/>
                <a:hlinkClick r:id="rId2" action="ppaction://hlinkfile"/>
              </a:rPr>
              <a:t>Sayısal Dosyalar\Uygulanan akıllı telefon bağımlılığı makalesi.docx</a:t>
            </a:r>
            <a:endParaRPr lang="tr-TR" sz="2400" dirty="0" smtClean="0">
              <a:latin typeface="Arial" panose="020B0604020202020204" pitchFamily="34" charset="0"/>
              <a:ea typeface="Cambria Math" panose="02040503050406030204" pitchFamily="18" charset="0"/>
              <a:cs typeface="Arial" panose="020B0604020202020204" pitchFamily="34" charset="0"/>
            </a:endParaRPr>
          </a:p>
          <a:p>
            <a:pPr>
              <a:lnSpc>
                <a:spcPct val="150000"/>
              </a:lnSpc>
              <a:buClr>
                <a:schemeClr val="accent1">
                  <a:lumMod val="75000"/>
                </a:schemeClr>
              </a:buClr>
              <a:buFont typeface="Wingdings" pitchFamily="2" charset="2"/>
              <a:buChar char="v"/>
            </a:pPr>
            <a:r>
              <a:rPr lang="tr-TR" sz="2400" dirty="0" smtClean="0">
                <a:latin typeface="Arial" panose="020B0604020202020204" pitchFamily="34" charset="0"/>
                <a:ea typeface="Cambria Math" panose="02040503050406030204" pitchFamily="18" charset="0"/>
                <a:cs typeface="Arial" panose="020B0604020202020204" pitchFamily="34" charset="0"/>
                <a:hlinkClick r:id="rId3" action="ppaction://hlinkfile"/>
              </a:rPr>
              <a:t>..\Sayısal Dosyalar\Akıllı Telefon Anket Verileri, N=435.sav</a:t>
            </a:r>
            <a:endParaRPr lang="tr-TR" sz="2400" dirty="0" smtClean="0">
              <a:latin typeface="Arial" panose="020B0604020202020204" pitchFamily="34" charset="0"/>
              <a:ea typeface="Cambria Math" panose="02040503050406030204" pitchFamily="18" charset="0"/>
              <a:cs typeface="Arial" panose="020B0604020202020204" pitchFamily="34" charset="0"/>
            </a:endParaRPr>
          </a:p>
          <a:p>
            <a:pPr>
              <a:lnSpc>
                <a:spcPct val="150000"/>
              </a:lnSpc>
              <a:buClr>
                <a:schemeClr val="accent1">
                  <a:lumMod val="75000"/>
                </a:schemeClr>
              </a:buClr>
              <a:buFont typeface="Wingdings" pitchFamily="2" charset="2"/>
              <a:buChar char="v"/>
            </a:pPr>
            <a:r>
              <a:rPr lang="tr-TR" sz="2400" dirty="0" smtClean="0">
                <a:latin typeface="Arial" panose="020B0604020202020204" pitchFamily="34" charset="0"/>
                <a:ea typeface="Cambria Math" panose="02040503050406030204" pitchFamily="18" charset="0"/>
                <a:cs typeface="Arial" panose="020B0604020202020204" pitchFamily="34" charset="0"/>
              </a:rPr>
              <a:t>Cronbach alfa katsayısı KR₂₀ güvenirlik katsayısının genelleştirilmiş bir şeklidir. Diğer bir anlatımla, KR₂₀ güvenirlik katsayısı Cronbach </a:t>
            </a:r>
            <a:r>
              <a:rPr lang="tr-TR" sz="2400" dirty="0">
                <a:solidFill>
                  <a:srgbClr val="FFFFFF"/>
                </a:solidFill>
                <a:latin typeface="Arial" panose="020B0604020202020204" pitchFamily="34" charset="0"/>
                <a:ea typeface="Cambria Math" panose="02040503050406030204" pitchFamily="18" charset="0"/>
                <a:cs typeface="Arial" panose="020B0604020202020204" pitchFamily="34" charset="0"/>
              </a:rPr>
              <a:t>Alfa </a:t>
            </a:r>
            <a:r>
              <a:rPr lang="tr-TR" sz="2400" dirty="0" smtClean="0">
                <a:latin typeface="Arial" panose="020B0604020202020204" pitchFamily="34" charset="0"/>
                <a:ea typeface="Cambria Math" panose="02040503050406030204" pitchFamily="18" charset="0"/>
                <a:cs typeface="Arial" panose="020B0604020202020204" pitchFamily="34" charset="0"/>
              </a:rPr>
              <a:t>güvenirlik katsayısının özel bir durumudur.</a:t>
            </a:r>
          </a:p>
        </p:txBody>
      </p:sp>
    </p:spTree>
  </p:cSld>
  <p:clrMapOvr>
    <a:masterClrMapping/>
  </p:clrMapOvr>
  <p:transition spd="slow">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defTabSz="914400">
              <a:spcBef>
                <a:spcPts val="0"/>
              </a:spcBef>
              <a:defRPr/>
            </a:pPr>
            <a:r>
              <a:rPr lang="tr-TR" sz="3200" dirty="0"/>
              <a:t>ÖLÇMENİN STANDART HATASI</a:t>
            </a:r>
            <a:endParaRPr lang="en-US" altLang="tr-TR" sz="3200" b="0" kern="0" dirty="0">
              <a:solidFill>
                <a:sysClr val="windowText" lastClr="000000"/>
              </a:solidFill>
              <a:ea typeface="+mn-ea"/>
              <a:cs typeface="+mn-cs"/>
            </a:endParaRPr>
          </a:p>
        </p:txBody>
      </p:sp>
      <p:sp>
        <p:nvSpPr>
          <p:cNvPr id="3" name="İçerik Yer Tutucusu 2"/>
          <p:cNvSpPr>
            <a:spLocks noGrp="1"/>
          </p:cNvSpPr>
          <p:nvPr>
            <p:ph idx="1"/>
          </p:nvPr>
        </p:nvSpPr>
        <p:spPr>
          <a:xfrm>
            <a:off x="818712" y="2137357"/>
            <a:ext cx="10554574" cy="3636511"/>
          </a:xfrm>
        </p:spPr>
        <p:txBody>
          <a:bodyPr>
            <a:normAutofit fontScale="77500" lnSpcReduction="20000"/>
          </a:bodyPr>
          <a:lstStyle/>
          <a:p>
            <a:pPr marL="384048" lvl="0" indent="-384048" defTabSz="914400">
              <a:lnSpc>
                <a:spcPct val="94000"/>
              </a:lnSpc>
              <a:spcBef>
                <a:spcPts val="1000"/>
              </a:spcBef>
              <a:spcAft>
                <a:spcPts val="200"/>
              </a:spcAft>
              <a:buClrTx/>
              <a:buFont typeface="Franklin Gothic Book" panose="020B0503020102020204" pitchFamily="34" charset="0"/>
              <a:buChar char="■"/>
            </a:pPr>
            <a:endParaRPr lang="tr-TR" altLang="tr-TR" sz="2800" dirty="0" smtClean="0">
              <a:latin typeface="Calibri" pitchFamily="34" charset="0"/>
              <a:cs typeface="Calibri" pitchFamily="34" charset="0"/>
            </a:endParaRPr>
          </a:p>
          <a:p>
            <a:pPr>
              <a:lnSpc>
                <a:spcPct val="150000"/>
              </a:lnSpc>
              <a:buClr>
                <a:schemeClr val="accent1">
                  <a:lumMod val="75000"/>
                </a:schemeClr>
              </a:buClr>
              <a:buFont typeface="Wingdings" pitchFamily="2" charset="2"/>
              <a:buChar char="v"/>
            </a:pPr>
            <a:r>
              <a:rPr lang="tr-TR" sz="2800" dirty="0">
                <a:latin typeface="Arial" panose="020B0604020202020204" pitchFamily="34" charset="0"/>
                <a:ea typeface="Cambria Math" panose="02040503050406030204" pitchFamily="18" charset="0"/>
                <a:cs typeface="Arial" panose="020B0604020202020204" pitchFamily="34" charset="0"/>
              </a:rPr>
              <a:t>Ölçmenin </a:t>
            </a:r>
            <a:r>
              <a:rPr lang="tr-TR" sz="2800" dirty="0" smtClean="0">
                <a:latin typeface="Arial" panose="020B0604020202020204" pitchFamily="34" charset="0"/>
                <a:ea typeface="Cambria Math" panose="02040503050406030204" pitchFamily="18" charset="0"/>
                <a:cs typeface="Arial" panose="020B0604020202020204" pitchFamily="34" charset="0"/>
              </a:rPr>
              <a:t>standart </a:t>
            </a:r>
            <a:r>
              <a:rPr lang="tr-TR" sz="2800" dirty="0">
                <a:latin typeface="Arial" panose="020B0604020202020204" pitchFamily="34" charset="0"/>
                <a:ea typeface="Cambria Math" panose="02040503050406030204" pitchFamily="18" charset="0"/>
                <a:cs typeface="Arial" panose="020B0604020202020204" pitchFamily="34" charset="0"/>
              </a:rPr>
              <a:t>hatası, puanlardaki hata miktarını kestiren bir ölçüdür.</a:t>
            </a:r>
          </a:p>
          <a:p>
            <a:pPr>
              <a:lnSpc>
                <a:spcPct val="150000"/>
              </a:lnSpc>
              <a:buClr>
                <a:schemeClr val="accent1">
                  <a:lumMod val="75000"/>
                </a:schemeClr>
              </a:buClr>
              <a:buFont typeface="Wingdings" pitchFamily="2" charset="2"/>
              <a:buChar char="v"/>
            </a:pPr>
            <a:r>
              <a:rPr lang="tr-TR" sz="2800" dirty="0">
                <a:latin typeface="Arial" panose="020B0604020202020204" pitchFamily="34" charset="0"/>
                <a:ea typeface="Cambria Math" panose="02040503050406030204" pitchFamily="18" charset="0"/>
                <a:cs typeface="Arial" panose="020B0604020202020204" pitchFamily="34" charset="0"/>
              </a:rPr>
              <a:t>Ölçmenin standart hatası, normal dağılım eğrisinde hata puanları için birim olarak kullanılır</a:t>
            </a:r>
            <a:r>
              <a:rPr lang="tr-TR" sz="2800" dirty="0" smtClean="0">
                <a:latin typeface="Arial" panose="020B0604020202020204" pitchFamily="34" charset="0"/>
                <a:ea typeface="Cambria Math" panose="02040503050406030204" pitchFamily="18" charset="0"/>
                <a:cs typeface="Arial" panose="020B0604020202020204" pitchFamily="34" charset="0"/>
              </a:rPr>
              <a:t>.</a:t>
            </a:r>
          </a:p>
          <a:p>
            <a:pPr>
              <a:lnSpc>
                <a:spcPct val="150000"/>
              </a:lnSpc>
              <a:buClr>
                <a:schemeClr val="accent1">
                  <a:lumMod val="75000"/>
                </a:schemeClr>
              </a:buClr>
              <a:buFont typeface="Wingdings" pitchFamily="2" charset="2"/>
              <a:buChar char="v"/>
            </a:pPr>
            <a:r>
              <a:rPr lang="tr-TR" sz="2800" dirty="0" smtClean="0">
                <a:latin typeface="Arial" panose="020B0604020202020204" pitchFamily="34" charset="0"/>
                <a:ea typeface="Cambria Math" panose="02040503050406030204" pitchFamily="18" charset="0"/>
                <a:cs typeface="Arial" panose="020B0604020202020204" pitchFamily="34" charset="0"/>
              </a:rPr>
              <a:t>Gözlenen (öğrenciye bildirilen) puan, gerçek puan ile hata puanının toplamıdır.</a:t>
            </a:r>
            <a:endParaRPr lang="tr-TR" sz="2800" dirty="0">
              <a:latin typeface="Arial" panose="020B0604020202020204" pitchFamily="34" charset="0"/>
              <a:ea typeface="Cambria Math" panose="02040503050406030204" pitchFamily="18" charset="0"/>
              <a:cs typeface="Arial" panose="020B0604020202020204" pitchFamily="34" charset="0"/>
            </a:endParaRPr>
          </a:p>
          <a:p>
            <a:pPr marL="384048" lvl="0" indent="-384048" defTabSz="914400">
              <a:lnSpc>
                <a:spcPct val="94000"/>
              </a:lnSpc>
              <a:spcBef>
                <a:spcPts val="1000"/>
              </a:spcBef>
              <a:spcAft>
                <a:spcPts val="200"/>
              </a:spcAft>
              <a:buClrTx/>
              <a:buNone/>
            </a:pPr>
            <a:endParaRPr lang="tr-TR" altLang="tr-TR" sz="2800" b="1" i="1" dirty="0">
              <a:latin typeface="Calibri" pitchFamily="34" charset="0"/>
              <a:cs typeface="Calibri" pitchFamily="34" charset="0"/>
            </a:endParaRPr>
          </a:p>
          <a:p>
            <a:pPr marL="384048" lvl="0" indent="-384048" defTabSz="914400">
              <a:lnSpc>
                <a:spcPct val="94000"/>
              </a:lnSpc>
              <a:spcBef>
                <a:spcPts val="1000"/>
              </a:spcBef>
              <a:spcAft>
                <a:spcPts val="200"/>
              </a:spcAft>
              <a:buClrTx/>
              <a:buNone/>
            </a:pPr>
            <a:r>
              <a:rPr lang="tr-TR" altLang="tr-TR" sz="2800" b="1" i="1" dirty="0">
                <a:latin typeface="Calibri" pitchFamily="34" charset="0"/>
                <a:cs typeface="Calibri" pitchFamily="34" charset="0"/>
              </a:rPr>
              <a:t>                       X = T </a:t>
            </a:r>
            <a:r>
              <a:rPr lang="tr-TR" altLang="tr-TR" sz="2800" b="1" i="1" dirty="0" smtClean="0">
                <a:latin typeface="Calibri" pitchFamily="34" charset="0"/>
                <a:cs typeface="Calibri" pitchFamily="34" charset="0"/>
              </a:rPr>
              <a:t>+ - </a:t>
            </a:r>
            <a:r>
              <a:rPr lang="tr-TR" altLang="tr-TR" sz="2800" b="1" i="1" dirty="0">
                <a:latin typeface="Calibri" pitchFamily="34" charset="0"/>
                <a:cs typeface="Calibri" pitchFamily="34" charset="0"/>
              </a:rPr>
              <a:t>E</a:t>
            </a:r>
          </a:p>
          <a:p>
            <a:pPr marL="384048" lvl="0" indent="-384048" defTabSz="914400">
              <a:lnSpc>
                <a:spcPct val="94000"/>
              </a:lnSpc>
              <a:spcBef>
                <a:spcPts val="1000"/>
              </a:spcBef>
              <a:spcAft>
                <a:spcPts val="200"/>
              </a:spcAft>
              <a:buClrTx/>
              <a:buFont typeface="Franklin Gothic Book" panose="020B0503020102020204" pitchFamily="34" charset="0"/>
              <a:buChar char="■"/>
            </a:pPr>
            <a:endParaRPr lang="en-US" altLang="tr-TR" sz="1900" dirty="0">
              <a:solidFill>
                <a:srgbClr val="04617B"/>
              </a:solidFill>
              <a:latin typeface="Franklin Gothic Book"/>
            </a:endParaRPr>
          </a:p>
          <a:p>
            <a:endParaRPr lang="tr-TR" dirty="0"/>
          </a:p>
        </p:txBody>
      </p:sp>
      <p:sp>
        <p:nvSpPr>
          <p:cNvPr id="4" name="Rectangle 5"/>
          <p:cNvSpPr>
            <a:spLocks noChangeArrowheads="1"/>
          </p:cNvSpPr>
          <p:nvPr/>
        </p:nvSpPr>
        <p:spPr bwMode="auto">
          <a:xfrm>
            <a:off x="122161" y="5852545"/>
            <a:ext cx="2209800" cy="576263"/>
          </a:xfrm>
          <a:prstGeom prst="rect">
            <a:avLst/>
          </a:prstGeom>
          <a:solidFill>
            <a:srgbClr val="0F6FC6"/>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dirty="0">
                <a:ln>
                  <a:noFill/>
                </a:ln>
                <a:solidFill>
                  <a:sysClr val="windowText" lastClr="000000"/>
                </a:solidFill>
                <a:effectLst/>
                <a:uLnTx/>
                <a:uFillTx/>
              </a:rPr>
              <a:t>Gözlenen Puan</a:t>
            </a:r>
            <a:endParaRPr kumimoji="0" lang="en-US" altLang="tr-TR" sz="1800" b="0" i="0" u="none" strike="noStrike" kern="0" cap="none" spc="0" normalizeH="0" baseline="0" noProof="0" dirty="0">
              <a:ln>
                <a:noFill/>
              </a:ln>
              <a:solidFill>
                <a:sysClr val="windowText" lastClr="000000"/>
              </a:solidFill>
              <a:effectLst/>
              <a:uLnTx/>
              <a:uFillTx/>
            </a:endParaRPr>
          </a:p>
        </p:txBody>
      </p:sp>
      <p:sp>
        <p:nvSpPr>
          <p:cNvPr id="5" name="Rectangle 7"/>
          <p:cNvSpPr>
            <a:spLocks noChangeArrowheads="1"/>
          </p:cNvSpPr>
          <p:nvPr/>
        </p:nvSpPr>
        <p:spPr bwMode="auto">
          <a:xfrm>
            <a:off x="2736769" y="5970928"/>
            <a:ext cx="2880783" cy="457880"/>
          </a:xfrm>
          <a:prstGeom prst="rect">
            <a:avLst/>
          </a:prstGeom>
          <a:solidFill>
            <a:srgbClr val="0F6FC6"/>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dirty="0">
                <a:ln>
                  <a:noFill/>
                </a:ln>
                <a:solidFill>
                  <a:sysClr val="windowText" lastClr="000000"/>
                </a:solidFill>
                <a:effectLst/>
                <a:uLnTx/>
                <a:uFillTx/>
              </a:rPr>
              <a:t>Gerçek Puan</a:t>
            </a:r>
            <a:endParaRPr kumimoji="0" lang="en-US" altLang="tr-TR" sz="1800" b="0" i="0" u="none" strike="noStrike" kern="0" cap="none" spc="0" normalizeH="0" baseline="0" noProof="0" dirty="0">
              <a:ln>
                <a:noFill/>
              </a:ln>
              <a:solidFill>
                <a:sysClr val="windowText" lastClr="000000"/>
              </a:solidFill>
              <a:effectLst/>
              <a:uLnTx/>
              <a:uFillTx/>
            </a:endParaRPr>
          </a:p>
        </p:txBody>
      </p:sp>
      <p:sp>
        <p:nvSpPr>
          <p:cNvPr id="6" name="Rectangle 9"/>
          <p:cNvSpPr>
            <a:spLocks noChangeArrowheads="1"/>
          </p:cNvSpPr>
          <p:nvPr/>
        </p:nvSpPr>
        <p:spPr bwMode="auto">
          <a:xfrm>
            <a:off x="4511699" y="5047061"/>
            <a:ext cx="2400300" cy="360362"/>
          </a:xfrm>
          <a:prstGeom prst="rect">
            <a:avLst/>
          </a:prstGeom>
          <a:solidFill>
            <a:srgbClr val="0F6FC6"/>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dirty="0" smtClean="0">
                <a:ln>
                  <a:noFill/>
                </a:ln>
                <a:solidFill>
                  <a:sysClr val="windowText" lastClr="000000"/>
                </a:solidFill>
                <a:effectLst/>
                <a:uLnTx/>
                <a:uFillTx/>
              </a:rPr>
              <a:t>Hata puanı</a:t>
            </a:r>
            <a:endParaRPr kumimoji="0" lang="en-US" altLang="tr-TR" sz="1800" b="0" i="0" u="none" strike="noStrike" kern="0" cap="none" spc="0" normalizeH="0" baseline="0" noProof="0" dirty="0">
              <a:ln>
                <a:noFill/>
              </a:ln>
              <a:solidFill>
                <a:sysClr val="windowText" lastClr="000000"/>
              </a:solidFill>
              <a:effectLst/>
              <a:uLnTx/>
              <a:uFillTx/>
            </a:endParaRPr>
          </a:p>
        </p:txBody>
      </p:sp>
      <p:sp>
        <p:nvSpPr>
          <p:cNvPr id="7" name="Sağ Ok 6"/>
          <p:cNvSpPr/>
          <p:nvPr/>
        </p:nvSpPr>
        <p:spPr>
          <a:xfrm flipV="1">
            <a:off x="3961175" y="5016007"/>
            <a:ext cx="550523" cy="360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rot="3556912" flipV="1">
            <a:off x="2957898" y="5447775"/>
            <a:ext cx="498013" cy="351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rot="8260502" flipV="1">
            <a:off x="1908550" y="5410197"/>
            <a:ext cx="550730" cy="280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039776"/>
      </p:ext>
    </p:extLst>
  </p:cSld>
  <p:clrMapOvr>
    <a:masterClrMapping/>
  </p:clrMapOvr>
  <p:transition spd="slow">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İçerik Yer Tutucusu 2"/>
          <p:cNvSpPr txBox="1">
            <a:spLocks noRot="1" noChangeAspect="1" noMove="1" noResize="1" noEditPoints="1" noAdjustHandles="1" noChangeArrowheads="1" noChangeShapeType="1" noTextEdit="1"/>
          </p:cNvSpPr>
          <p:nvPr/>
        </p:nvSpPr>
        <p:spPr>
          <a:xfrm>
            <a:off x="1587500" y="0"/>
            <a:ext cx="10248900" cy="6858000"/>
          </a:xfrm>
          <a:prstGeom prst="rect">
            <a:avLst/>
          </a:prstGeom>
          <a:blipFill>
            <a:blip r:embed="rId2" cstate="print"/>
            <a:stretch>
              <a:fillRect l="-951" r="-297"/>
            </a:stretch>
          </a:blipFill>
        </p:spPr>
        <p:txBody>
          <a:bodyPr/>
          <a:lstStyle/>
          <a:p>
            <a:pPr marL="342900" marR="0" lvl="0" indent="-342900" algn="l" defTabSz="457200" rtl="0" eaLnBrk="1" fontAlgn="auto" latinLnBrk="0" hangingPunct="1">
              <a:lnSpc>
                <a:spcPct val="100000"/>
              </a:lnSpc>
              <a:spcBef>
                <a:spcPct val="20000"/>
              </a:spcBef>
              <a:spcAft>
                <a:spcPts val="600"/>
              </a:spcAft>
              <a:buClr>
                <a:schemeClr val="accent1"/>
              </a:buClr>
              <a:buSzTx/>
              <a:tabLst/>
              <a:defRPr/>
            </a:pPr>
            <a:r>
              <a:rPr kumimoji="0" lang="tr-TR" sz="1800" b="0" i="0" u="none" strike="noStrike" kern="1200" cap="none" spc="0" normalizeH="0" baseline="0" noProof="0" dirty="0" smtClean="0">
                <a:ln>
                  <a:noFill/>
                </a:ln>
                <a:noFill/>
                <a:effectLst/>
                <a:uLnTx/>
                <a:uFillTx/>
                <a:latin typeface="+mn-lt"/>
                <a:ea typeface="+mn-ea"/>
                <a:cs typeface="+mn-cs"/>
              </a:rPr>
              <a:t> </a:t>
            </a:r>
            <a:endParaRPr kumimoji="0" lang="tr-TR" sz="1800" b="0" i="0" u="none" strike="noStrike" kern="1200" cap="none" spc="0" normalizeH="0" baseline="0" noProof="0" dirty="0">
              <a:ln>
                <a:noFill/>
              </a:ln>
              <a:noFill/>
              <a:effectLst/>
              <a:uLnTx/>
              <a:uFillTx/>
              <a:latin typeface="+mn-lt"/>
              <a:ea typeface="+mn-ea"/>
              <a:cs typeface="+mn-cs"/>
            </a:endParaRPr>
          </a:p>
        </p:txBody>
      </p:sp>
      <p:sp>
        <p:nvSpPr>
          <p:cNvPr id="3" name="Pentagon 2"/>
          <p:cNvSpPr/>
          <p:nvPr/>
        </p:nvSpPr>
        <p:spPr>
          <a:xfrm>
            <a:off x="0" y="364142"/>
            <a:ext cx="1375646" cy="42887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5889" y="670726"/>
            <a:ext cx="10281838" cy="5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entagon 2"/>
          <p:cNvSpPr/>
          <p:nvPr/>
        </p:nvSpPr>
        <p:spPr>
          <a:xfrm>
            <a:off x="-232228" y="798263"/>
            <a:ext cx="1534332" cy="40725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843" y="670726"/>
            <a:ext cx="2787190" cy="66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9"/>
          <p:cNvSpPr txBox="1">
            <a:spLocks noRot="1" noChangeAspect="1" noMove="1" noResize="1" noEditPoints="1" noAdjustHandles="1" noChangeArrowheads="1" noChangeShapeType="1" noTextEdit="1"/>
          </p:cNvSpPr>
          <p:nvPr/>
        </p:nvSpPr>
        <p:spPr>
          <a:xfrm>
            <a:off x="457200" y="476672"/>
            <a:ext cx="8229600" cy="5649491"/>
          </a:xfrm>
          <a:prstGeom prst="rect">
            <a:avLst/>
          </a:prstGeom>
          <a:blipFill rotWithShape="1">
            <a:blip r:embed="rId2" cstate="print"/>
            <a:stretch>
              <a:fillRect l="-963" t="-863"/>
            </a:stretch>
          </a:blipFill>
        </p:spPr>
        <p:txBody>
          <a:bodyPr/>
          <a:lstStyle/>
          <a:p>
            <a:pPr marL="342900" marR="0" lvl="0" indent="-342900" algn="l" defTabSz="457200" rtl="0" eaLnBrk="1" fontAlgn="auto" latinLnBrk="0" hangingPunct="1">
              <a:lnSpc>
                <a:spcPct val="100000"/>
              </a:lnSpc>
              <a:spcBef>
                <a:spcPct val="20000"/>
              </a:spcBef>
              <a:spcAft>
                <a:spcPts val="600"/>
              </a:spcAft>
              <a:buClr>
                <a:schemeClr val="accent1"/>
              </a:buClr>
              <a:buSzTx/>
              <a:buFont typeface="Wingdings 2" charset="2"/>
              <a:buChar char=""/>
              <a:tabLst/>
              <a:defRPr/>
            </a:pPr>
            <a:r>
              <a:rPr kumimoji="0" lang="tr-TR" sz="1800" b="0" i="0" u="none" strike="noStrike" kern="1200" cap="none" spc="0" normalizeH="0" baseline="0" noProof="0" smtClean="0">
                <a:ln>
                  <a:noFill/>
                </a:ln>
                <a:noFill/>
                <a:effectLst/>
                <a:uLnTx/>
                <a:uFillTx/>
                <a:latin typeface="+mn-lt"/>
                <a:ea typeface="+mn-ea"/>
                <a:cs typeface="+mn-cs"/>
              </a:rPr>
              <a:t> </a:t>
            </a:r>
            <a:endParaRPr kumimoji="0" lang="tr-TR" sz="1800" b="0" i="0" u="none" strike="noStrike" kern="1200" cap="none" spc="0" normalizeH="0" baseline="0" noProof="0">
              <a:ln>
                <a:noFill/>
              </a:ln>
              <a:noFill/>
              <a:effectLst/>
              <a:uLnTx/>
              <a:uFillTx/>
              <a:latin typeface="+mn-lt"/>
              <a:ea typeface="+mn-ea"/>
              <a:cs typeface="+mn-cs"/>
            </a:endParaRPr>
          </a:p>
        </p:txBody>
      </p:sp>
      <p:sp>
        <p:nvSpPr>
          <p:cNvPr id="2" name="Metin kutusu 1"/>
          <p:cNvSpPr txBox="1"/>
          <p:nvPr/>
        </p:nvSpPr>
        <p:spPr>
          <a:xfrm>
            <a:off x="825909" y="5030327"/>
            <a:ext cx="10707329" cy="1569660"/>
          </a:xfrm>
          <a:prstGeom prst="rect">
            <a:avLst/>
          </a:prstGeom>
          <a:noFill/>
        </p:spPr>
        <p:txBody>
          <a:bodyPr wrap="square" rtlCol="0">
            <a:spAutoFit/>
          </a:bodyPr>
          <a:lstStyle/>
          <a:p>
            <a:r>
              <a:rPr lang="tr-TR" sz="2400" dirty="0" smtClean="0">
                <a:solidFill>
                  <a:schemeClr val="bg1"/>
                </a:solidFill>
              </a:rPr>
              <a:t>Soru: Güvenirlik katsayısı 0,84 ve standart sapması 5 olan puanlar için ölçmenin standart hatası kaç olur?</a:t>
            </a:r>
          </a:p>
          <a:p>
            <a:endParaRPr lang="tr-TR" sz="2400" dirty="0">
              <a:solidFill>
                <a:schemeClr val="bg1"/>
              </a:solidFill>
            </a:endParaRPr>
          </a:p>
          <a:p>
            <a:r>
              <a:rPr lang="tr-TR" sz="2400" dirty="0" smtClean="0">
                <a:solidFill>
                  <a:schemeClr val="bg1"/>
                </a:solidFill>
              </a:rPr>
              <a:t>Se = 5 √ 1-0,84 =2 olur.</a:t>
            </a:r>
            <a:endParaRPr lang="tr-TR" sz="2400" dirty="0">
              <a:solidFill>
                <a:schemeClr val="bg1"/>
              </a:solidFill>
            </a:endParaRPr>
          </a:p>
        </p:txBody>
      </p:sp>
      <p:sp>
        <p:nvSpPr>
          <p:cNvPr id="6" name="Metin kutusu 5"/>
          <p:cNvSpPr txBox="1"/>
          <p:nvPr/>
        </p:nvSpPr>
        <p:spPr>
          <a:xfrm>
            <a:off x="5279923" y="1533832"/>
            <a:ext cx="6253315" cy="3970318"/>
          </a:xfrm>
          <a:prstGeom prst="rect">
            <a:avLst/>
          </a:prstGeom>
          <a:noFill/>
        </p:spPr>
        <p:txBody>
          <a:bodyPr wrap="square" rtlCol="0">
            <a:spAutoFit/>
          </a:bodyPr>
          <a:lstStyle/>
          <a:p>
            <a:pPr marL="342900" indent="-342900">
              <a:buAutoNum type="arabicPeriod"/>
            </a:pPr>
            <a:r>
              <a:rPr lang="tr-TR" sz="2400" dirty="0" smtClean="0">
                <a:solidFill>
                  <a:schemeClr val="bg1"/>
                </a:solidFill>
              </a:rPr>
              <a:t>Standard sapma ile standart hata arasında nasıl bir ilişki vardır?</a:t>
            </a:r>
          </a:p>
          <a:p>
            <a:pPr marL="342900" indent="-342900">
              <a:buAutoNum type="arabicPeriod"/>
            </a:pPr>
            <a:endParaRPr lang="tr-TR" sz="2400" dirty="0" smtClean="0">
              <a:solidFill>
                <a:schemeClr val="bg1"/>
              </a:solidFill>
            </a:endParaRPr>
          </a:p>
          <a:p>
            <a:pPr marL="342900" indent="-342900">
              <a:buAutoNum type="arabicPeriod"/>
            </a:pPr>
            <a:r>
              <a:rPr lang="tr-TR" sz="2400" dirty="0" smtClean="0">
                <a:solidFill>
                  <a:schemeClr val="bg1"/>
                </a:solidFill>
              </a:rPr>
              <a:t>Güvenirlik (0) sıfır olduğunda standart hata ne olur?</a:t>
            </a:r>
          </a:p>
          <a:p>
            <a:pPr marL="342900" indent="-342900">
              <a:buAutoNum type="arabicPeriod"/>
            </a:pPr>
            <a:endParaRPr lang="tr-TR" sz="2400" dirty="0" smtClean="0">
              <a:solidFill>
                <a:schemeClr val="bg1"/>
              </a:solidFill>
            </a:endParaRPr>
          </a:p>
          <a:p>
            <a:pPr marL="342900" indent="-342900">
              <a:buAutoNum type="arabicPeriod"/>
            </a:pPr>
            <a:r>
              <a:rPr lang="tr-TR" sz="2400" dirty="0">
                <a:solidFill>
                  <a:schemeClr val="bg1"/>
                </a:solidFill>
              </a:rPr>
              <a:t>Güvenirlik (0) sıfır olduğunda </a:t>
            </a:r>
            <a:r>
              <a:rPr lang="tr-TR" sz="2400" dirty="0" smtClean="0">
                <a:solidFill>
                  <a:schemeClr val="bg1"/>
                </a:solidFill>
              </a:rPr>
              <a:t>standart sapma ile standart hata arasında nasıl bir ilişki olur?</a:t>
            </a:r>
          </a:p>
          <a:p>
            <a:pPr marL="342900" indent="-342900">
              <a:buAutoNum type="arabicPeriod"/>
            </a:pPr>
            <a:endParaRPr lang="tr-TR" dirty="0" smtClean="0">
              <a:solidFill>
                <a:schemeClr val="bg1"/>
              </a:solidFill>
            </a:endParaRPr>
          </a:p>
          <a:p>
            <a:pPr marL="342900" indent="-342900">
              <a:buAutoNum type="arabicPeriod"/>
            </a:pPr>
            <a:endParaRPr lang="tr-TR" dirty="0">
              <a:solidFill>
                <a:schemeClr val="bg1"/>
              </a:solidFill>
            </a:endParaRPr>
          </a:p>
        </p:txBody>
      </p:sp>
    </p:spTree>
  </p:cSld>
  <p:clrMapOvr>
    <a:masterClrMapping/>
  </p:clrMapOvr>
  <p:transition spd="slow">
    <p:comb/>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p:cNvSpPr txBox="1">
            <a:spLocks noRot="1" noChangeAspect="1" noMove="1" noResize="1" noEditPoints="1" noAdjustHandles="1" noChangeArrowheads="1" noChangeShapeType="1" noTextEdit="1"/>
          </p:cNvSpPr>
          <p:nvPr/>
        </p:nvSpPr>
        <p:spPr>
          <a:xfrm>
            <a:off x="467544" y="476672"/>
            <a:ext cx="8229600" cy="5865515"/>
          </a:xfrm>
          <a:prstGeom prst="rect">
            <a:avLst/>
          </a:prstGeom>
          <a:blipFill rotWithShape="1">
            <a:blip r:embed="rId2" cstate="print"/>
            <a:stretch>
              <a:fillRect l="-1185" t="-1351"/>
            </a:stretch>
          </a:blip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smtClean="0">
                <a:ln>
                  <a:noFill/>
                </a:ln>
                <a:noFill/>
                <a:effectLst/>
                <a:uLnTx/>
                <a:uFillTx/>
                <a:latin typeface="Calibri"/>
                <a:ea typeface="+mn-ea"/>
                <a:cs typeface="+mn-cs"/>
              </a:rPr>
              <a:t> </a:t>
            </a:r>
            <a:endParaRPr kumimoji="0" lang="tr-TR" sz="3200" b="0" i="0" u="none" strike="noStrike" kern="1200" cap="none" spc="0" normalizeH="0" baseline="0" noProof="0">
              <a:ln>
                <a:noFill/>
              </a:ln>
              <a:noFill/>
              <a:effectLst/>
              <a:uLnTx/>
              <a:uFillTx/>
              <a:latin typeface="Calibri"/>
              <a:ea typeface="+mn-ea"/>
              <a:cs typeface="+mn-cs"/>
            </a:endParaRPr>
          </a:p>
        </p:txBody>
      </p:sp>
      <p:sp>
        <p:nvSpPr>
          <p:cNvPr id="4" name="Pentagon 3"/>
          <p:cNvSpPr/>
          <p:nvPr/>
        </p:nvSpPr>
        <p:spPr>
          <a:xfrm rot="10800000">
            <a:off x="10656916" y="482138"/>
            <a:ext cx="1535084" cy="51538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comb/>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8081" y="466130"/>
            <a:ext cx="806489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entagon 2"/>
          <p:cNvSpPr/>
          <p:nvPr/>
        </p:nvSpPr>
        <p:spPr>
          <a:xfrm>
            <a:off x="0" y="465513"/>
            <a:ext cx="2286000" cy="6899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402" y="2524259"/>
            <a:ext cx="3037163" cy="72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algn="ctr"/>
            <a:r>
              <a:rPr lang="tr-TR" sz="3600" spc="10" dirty="0" smtClean="0">
                <a:solidFill>
                  <a:sysClr val="window" lastClr="FFFFFF"/>
                </a:solidFill>
                <a:latin typeface="Arial" pitchFamily="34" charset="0"/>
                <a:ea typeface="+mn-ea"/>
                <a:cs typeface="Arial" pitchFamily="34" charset="0"/>
              </a:rPr>
              <a:t/>
            </a:r>
            <a:br>
              <a:rPr lang="tr-TR" sz="3600" spc="10" dirty="0" smtClean="0">
                <a:solidFill>
                  <a:sysClr val="window" lastClr="FFFFFF"/>
                </a:solidFill>
                <a:latin typeface="Arial" pitchFamily="34" charset="0"/>
                <a:ea typeface="+mn-ea"/>
                <a:cs typeface="Arial" pitchFamily="34" charset="0"/>
              </a:rPr>
            </a:br>
            <a:r>
              <a:rPr lang="tr-TR" sz="3600" spc="10" dirty="0">
                <a:solidFill>
                  <a:sysClr val="window" lastClr="FFFFFF"/>
                </a:solidFill>
                <a:latin typeface="Arial" pitchFamily="34" charset="0"/>
                <a:ea typeface="+mn-ea"/>
                <a:cs typeface="Arial" pitchFamily="34" charset="0"/>
              </a:rPr>
              <a:t/>
            </a:r>
            <a:br>
              <a:rPr lang="tr-TR" sz="3600" spc="10" dirty="0">
                <a:solidFill>
                  <a:sysClr val="window" lastClr="FFFFFF"/>
                </a:solidFill>
                <a:latin typeface="Arial" pitchFamily="34" charset="0"/>
                <a:ea typeface="+mn-ea"/>
                <a:cs typeface="Arial" pitchFamily="34" charset="0"/>
              </a:rPr>
            </a:br>
            <a:r>
              <a:rPr lang="tr-TR" sz="3600" spc="10" dirty="0" smtClean="0">
                <a:solidFill>
                  <a:sysClr val="window" lastClr="FFFFFF"/>
                </a:solidFill>
                <a:latin typeface="Arial" pitchFamily="34" charset="0"/>
                <a:ea typeface="+mn-ea"/>
                <a:cs typeface="Arial" pitchFamily="34" charset="0"/>
              </a:rPr>
              <a:t/>
            </a:r>
            <a:br>
              <a:rPr lang="tr-TR" sz="3600" spc="10" dirty="0" smtClean="0">
                <a:solidFill>
                  <a:sysClr val="window" lastClr="FFFFFF"/>
                </a:solidFill>
                <a:latin typeface="Arial" pitchFamily="34" charset="0"/>
                <a:ea typeface="+mn-ea"/>
                <a:cs typeface="Arial" pitchFamily="34" charset="0"/>
              </a:rPr>
            </a:br>
            <a:r>
              <a:rPr lang="tr-TR" sz="3600" spc="10" dirty="0">
                <a:solidFill>
                  <a:sysClr val="window" lastClr="FFFFFF"/>
                </a:solidFill>
                <a:latin typeface="Arial" pitchFamily="34" charset="0"/>
                <a:ea typeface="+mn-ea"/>
                <a:cs typeface="Arial" pitchFamily="34" charset="0"/>
              </a:rPr>
              <a:t/>
            </a:r>
            <a:br>
              <a:rPr lang="tr-TR" sz="3600" spc="10" dirty="0">
                <a:solidFill>
                  <a:sysClr val="window" lastClr="FFFFFF"/>
                </a:solidFill>
                <a:latin typeface="Arial" pitchFamily="34" charset="0"/>
                <a:ea typeface="+mn-ea"/>
                <a:cs typeface="Arial" pitchFamily="34" charset="0"/>
              </a:rPr>
            </a:br>
            <a:r>
              <a:rPr lang="tr-TR" sz="3600" spc="10" dirty="0" smtClean="0">
                <a:solidFill>
                  <a:sysClr val="window" lastClr="FFFFFF"/>
                </a:solidFill>
                <a:latin typeface="Arial" pitchFamily="34" charset="0"/>
                <a:ea typeface="+mn-ea"/>
                <a:cs typeface="Arial" pitchFamily="34" charset="0"/>
              </a:rPr>
              <a:t/>
            </a:r>
            <a:br>
              <a:rPr lang="tr-TR" sz="3600" spc="10" dirty="0" smtClean="0">
                <a:solidFill>
                  <a:sysClr val="window" lastClr="FFFFFF"/>
                </a:solidFill>
                <a:latin typeface="Arial" pitchFamily="34" charset="0"/>
                <a:ea typeface="+mn-ea"/>
                <a:cs typeface="Arial" pitchFamily="34" charset="0"/>
              </a:rPr>
            </a:br>
            <a:r>
              <a:rPr lang="tr-TR" sz="3600" spc="10" dirty="0">
                <a:solidFill>
                  <a:sysClr val="window" lastClr="FFFFFF"/>
                </a:solidFill>
                <a:latin typeface="Arial" pitchFamily="34" charset="0"/>
                <a:ea typeface="+mn-ea"/>
                <a:cs typeface="Arial" pitchFamily="34" charset="0"/>
              </a:rPr>
              <a:t/>
            </a:r>
            <a:br>
              <a:rPr lang="tr-TR" sz="3600" spc="10" dirty="0">
                <a:solidFill>
                  <a:sysClr val="window" lastClr="FFFFFF"/>
                </a:solidFill>
                <a:latin typeface="Arial" pitchFamily="34" charset="0"/>
                <a:ea typeface="+mn-ea"/>
                <a:cs typeface="Arial" pitchFamily="34" charset="0"/>
              </a:rPr>
            </a:br>
            <a:r>
              <a:rPr lang="tr-TR" sz="3600" spc="10" dirty="0" smtClean="0">
                <a:solidFill>
                  <a:sysClr val="window" lastClr="FFFFFF"/>
                </a:solidFill>
                <a:latin typeface="Arial" pitchFamily="34" charset="0"/>
                <a:ea typeface="+mn-ea"/>
                <a:cs typeface="Arial" pitchFamily="34" charset="0"/>
              </a:rPr>
              <a:t/>
            </a:r>
            <a:br>
              <a:rPr lang="tr-TR" sz="3600" spc="10" dirty="0" smtClean="0">
                <a:solidFill>
                  <a:sysClr val="window" lastClr="FFFFFF"/>
                </a:solidFill>
                <a:latin typeface="Arial" pitchFamily="34" charset="0"/>
                <a:ea typeface="+mn-ea"/>
                <a:cs typeface="Arial" pitchFamily="34" charset="0"/>
              </a:rPr>
            </a:br>
            <a:r>
              <a:rPr lang="tr-TR" sz="3600" spc="10" dirty="0" smtClean="0">
                <a:solidFill>
                  <a:sysClr val="window" lastClr="FFFFFF"/>
                </a:solidFill>
                <a:latin typeface="Arial" pitchFamily="34" charset="0"/>
                <a:ea typeface="+mn-ea"/>
                <a:cs typeface="Arial" pitchFamily="34" charset="0"/>
              </a:rPr>
              <a:t>İyi Bir Ölçme Aracının Güvenirliği</a:t>
            </a:r>
            <a:endParaRPr lang="tr-TR" dirty="0">
              <a:latin typeface="Arial" pitchFamily="34" charset="0"/>
              <a:cs typeface="Arial" pitchFamily="34" charset="0"/>
            </a:endParaRPr>
          </a:p>
        </p:txBody>
      </p:sp>
      <p:graphicFrame>
        <p:nvGraphicFramePr>
          <p:cNvPr id="4" name="İçerik Yer Tutucusu 2"/>
          <p:cNvGraphicFramePr>
            <a:graphicFrameLocks noGrp="1"/>
          </p:cNvGraphicFramePr>
          <p:nvPr>
            <p:ph idx="1"/>
            <p:extLst>
              <p:ext uri="{D42A27DB-BD31-4B8C-83A1-F6EECF244321}">
                <p14:modId xmlns:p14="http://schemas.microsoft.com/office/powerpoint/2010/main" val="3705311058"/>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888738"/>
      </p:ext>
    </p:extLst>
  </p:cSld>
  <p:clrMapOvr>
    <a:masterClrMapping/>
  </p:clrMapOvr>
  <p:transition spd="slow">
    <p:comb/>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17" y="214313"/>
            <a:ext cx="10547797"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8244114" y="769257"/>
            <a:ext cx="1567543" cy="53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34473985"/>
      </p:ext>
    </p:extLst>
  </p:cSld>
  <p:clrMapOvr>
    <a:masterClrMapping/>
  </p:clrMapOvr>
  <p:transition spd="slow">
    <p:comb/>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ppt_clipart\örnek.jpg"/>
          <p:cNvPicPr>
            <a:picLocks noChangeAspect="1" noChangeArrowheads="1"/>
          </p:cNvPicPr>
          <p:nvPr/>
        </p:nvPicPr>
        <p:blipFill>
          <a:blip r:embed="rId3" cstate="print"/>
          <a:srcRect/>
          <a:stretch>
            <a:fillRect/>
          </a:stretch>
        </p:blipFill>
        <p:spPr bwMode="auto">
          <a:xfrm>
            <a:off x="927585" y="347294"/>
            <a:ext cx="1826902" cy="876999"/>
          </a:xfrm>
          <a:prstGeom prst="rect">
            <a:avLst/>
          </a:prstGeom>
          <a:noFill/>
        </p:spPr>
      </p:pic>
      <p:pic>
        <p:nvPicPr>
          <p:cNvPr id="174082" name="Picture 2" descr="C:\Documents and Settings\sekreter\Desktop\normaldistributionandscdl6.gif"/>
          <p:cNvPicPr>
            <a:picLocks noChangeAspect="1" noChangeArrowheads="1"/>
          </p:cNvPicPr>
          <p:nvPr/>
        </p:nvPicPr>
        <p:blipFill>
          <a:blip r:embed="rId4" cstate="print"/>
          <a:srcRect l="18750" b="46774"/>
          <a:stretch>
            <a:fillRect/>
          </a:stretch>
        </p:blipFill>
        <p:spPr bwMode="auto">
          <a:xfrm>
            <a:off x="1456660" y="2143116"/>
            <a:ext cx="9274802" cy="3000396"/>
          </a:xfrm>
          <a:prstGeom prst="rect">
            <a:avLst/>
          </a:prstGeom>
          <a:noFill/>
        </p:spPr>
      </p:pic>
      <p:sp>
        <p:nvSpPr>
          <p:cNvPr id="8" name="7 Sol Ayraç"/>
          <p:cNvSpPr/>
          <p:nvPr/>
        </p:nvSpPr>
        <p:spPr>
          <a:xfrm rot="5400000">
            <a:off x="5798342" y="805747"/>
            <a:ext cx="500066" cy="2571768"/>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defTabSz="457200"/>
            <a:endParaRPr lang="tr-TR">
              <a:solidFill>
                <a:prstClr val="black"/>
              </a:solidFill>
            </a:endParaRPr>
          </a:p>
        </p:txBody>
      </p:sp>
      <p:sp>
        <p:nvSpPr>
          <p:cNvPr id="9" name="8 Metin kutusu"/>
          <p:cNvSpPr txBox="1"/>
          <p:nvPr/>
        </p:nvSpPr>
        <p:spPr>
          <a:xfrm>
            <a:off x="3543585" y="6005145"/>
            <a:ext cx="6478808" cy="461665"/>
          </a:xfrm>
          <a:prstGeom prst="rect">
            <a:avLst/>
          </a:prstGeom>
          <a:noFill/>
        </p:spPr>
        <p:txBody>
          <a:bodyPr wrap="square" rtlCol="0">
            <a:spAutoFit/>
          </a:bodyPr>
          <a:lstStyle/>
          <a:p>
            <a:pPr defTabSz="457200"/>
            <a:r>
              <a:rPr lang="tr-TR" dirty="0" smtClean="0">
                <a:solidFill>
                  <a:srgbClr val="C00000"/>
                </a:solidFill>
              </a:rPr>
              <a:t>%</a:t>
            </a:r>
            <a:r>
              <a:rPr lang="tr-TR" sz="2400" dirty="0" smtClean="0">
                <a:solidFill>
                  <a:srgbClr val="C00000"/>
                </a:solidFill>
              </a:rPr>
              <a:t>99 olasılıkla 64-76 arasında bulunur.</a:t>
            </a:r>
            <a:endParaRPr lang="tr-TR" sz="2400" dirty="0">
              <a:solidFill>
                <a:srgbClr val="C00000"/>
              </a:solidFill>
            </a:endParaRPr>
          </a:p>
        </p:txBody>
      </p:sp>
      <p:sp>
        <p:nvSpPr>
          <p:cNvPr id="11" name="10 Metin kutusu"/>
          <p:cNvSpPr txBox="1"/>
          <p:nvPr/>
        </p:nvSpPr>
        <p:spPr>
          <a:xfrm>
            <a:off x="7967139" y="4987936"/>
            <a:ext cx="570990" cy="369332"/>
          </a:xfrm>
          <a:prstGeom prst="rect">
            <a:avLst/>
          </a:prstGeom>
          <a:noFill/>
        </p:spPr>
        <p:txBody>
          <a:bodyPr wrap="none" rtlCol="0">
            <a:spAutoFit/>
          </a:bodyPr>
          <a:lstStyle/>
          <a:p>
            <a:pPr defTabSz="457200"/>
            <a:r>
              <a:rPr lang="tr-TR" dirty="0" smtClean="0">
                <a:solidFill>
                  <a:prstClr val="black"/>
                </a:solidFill>
              </a:rPr>
              <a:t>2Se</a:t>
            </a:r>
            <a:endParaRPr lang="tr-TR" dirty="0">
              <a:solidFill>
                <a:prstClr val="black"/>
              </a:solidFill>
            </a:endParaRPr>
          </a:p>
        </p:txBody>
      </p:sp>
      <p:sp>
        <p:nvSpPr>
          <p:cNvPr id="13" name="12 Metin kutusu"/>
          <p:cNvSpPr txBox="1"/>
          <p:nvPr/>
        </p:nvSpPr>
        <p:spPr>
          <a:xfrm>
            <a:off x="9239273" y="5000636"/>
            <a:ext cx="570990" cy="369332"/>
          </a:xfrm>
          <a:prstGeom prst="rect">
            <a:avLst/>
          </a:prstGeom>
          <a:noFill/>
        </p:spPr>
        <p:txBody>
          <a:bodyPr wrap="none" rtlCol="0">
            <a:spAutoFit/>
          </a:bodyPr>
          <a:lstStyle/>
          <a:p>
            <a:pPr defTabSz="457200"/>
            <a:r>
              <a:rPr lang="tr-TR" dirty="0" smtClean="0">
                <a:solidFill>
                  <a:prstClr val="black"/>
                </a:solidFill>
              </a:rPr>
              <a:t>3Se</a:t>
            </a:r>
            <a:endParaRPr lang="tr-TR" dirty="0">
              <a:solidFill>
                <a:prstClr val="black"/>
              </a:solidFill>
            </a:endParaRPr>
          </a:p>
        </p:txBody>
      </p:sp>
      <p:sp>
        <p:nvSpPr>
          <p:cNvPr id="14" name="13 Metin kutusu"/>
          <p:cNvSpPr txBox="1"/>
          <p:nvPr/>
        </p:nvSpPr>
        <p:spPr>
          <a:xfrm>
            <a:off x="4514873" y="4987936"/>
            <a:ext cx="628698" cy="369332"/>
          </a:xfrm>
          <a:prstGeom prst="rect">
            <a:avLst/>
          </a:prstGeom>
          <a:noFill/>
        </p:spPr>
        <p:txBody>
          <a:bodyPr wrap="none" rtlCol="0">
            <a:spAutoFit/>
          </a:bodyPr>
          <a:lstStyle/>
          <a:p>
            <a:pPr defTabSz="457200"/>
            <a:r>
              <a:rPr lang="tr-TR" dirty="0" smtClean="0">
                <a:solidFill>
                  <a:prstClr val="black"/>
                </a:solidFill>
              </a:rPr>
              <a:t>-1Se</a:t>
            </a:r>
            <a:endParaRPr lang="tr-TR" dirty="0">
              <a:solidFill>
                <a:prstClr val="black"/>
              </a:solidFill>
            </a:endParaRPr>
          </a:p>
        </p:txBody>
      </p:sp>
      <p:sp>
        <p:nvSpPr>
          <p:cNvPr id="15" name="14 Metin kutusu"/>
          <p:cNvSpPr txBox="1"/>
          <p:nvPr/>
        </p:nvSpPr>
        <p:spPr>
          <a:xfrm>
            <a:off x="3346473" y="4987936"/>
            <a:ext cx="628698" cy="369332"/>
          </a:xfrm>
          <a:prstGeom prst="rect">
            <a:avLst/>
          </a:prstGeom>
          <a:noFill/>
        </p:spPr>
        <p:txBody>
          <a:bodyPr wrap="none" rtlCol="0">
            <a:spAutoFit/>
          </a:bodyPr>
          <a:lstStyle/>
          <a:p>
            <a:pPr defTabSz="457200"/>
            <a:r>
              <a:rPr lang="tr-TR" dirty="0" smtClean="0">
                <a:solidFill>
                  <a:prstClr val="black"/>
                </a:solidFill>
              </a:rPr>
              <a:t>-2Se</a:t>
            </a:r>
            <a:endParaRPr lang="tr-TR" dirty="0">
              <a:solidFill>
                <a:prstClr val="black"/>
              </a:solidFill>
            </a:endParaRPr>
          </a:p>
        </p:txBody>
      </p:sp>
      <p:sp>
        <p:nvSpPr>
          <p:cNvPr id="16" name="15 Metin kutusu"/>
          <p:cNvSpPr txBox="1"/>
          <p:nvPr/>
        </p:nvSpPr>
        <p:spPr>
          <a:xfrm>
            <a:off x="2169606" y="5013336"/>
            <a:ext cx="628698" cy="369332"/>
          </a:xfrm>
          <a:prstGeom prst="rect">
            <a:avLst/>
          </a:prstGeom>
          <a:noFill/>
        </p:spPr>
        <p:txBody>
          <a:bodyPr wrap="none" rtlCol="0">
            <a:spAutoFit/>
          </a:bodyPr>
          <a:lstStyle/>
          <a:p>
            <a:pPr defTabSz="457200"/>
            <a:r>
              <a:rPr lang="tr-TR" dirty="0" smtClean="0">
                <a:solidFill>
                  <a:prstClr val="black"/>
                </a:solidFill>
              </a:rPr>
              <a:t>-3Se</a:t>
            </a:r>
            <a:endParaRPr lang="tr-TR" dirty="0">
              <a:solidFill>
                <a:prstClr val="black"/>
              </a:solidFill>
            </a:endParaRPr>
          </a:p>
        </p:txBody>
      </p:sp>
      <p:sp>
        <p:nvSpPr>
          <p:cNvPr id="19" name="18 Sol Ayraç"/>
          <p:cNvSpPr/>
          <p:nvPr/>
        </p:nvSpPr>
        <p:spPr>
          <a:xfrm rot="5400000">
            <a:off x="5648921" y="-1142409"/>
            <a:ext cx="571504" cy="4762533"/>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defTabSz="457200"/>
            <a:endParaRPr lang="tr-TR">
              <a:solidFill>
                <a:prstClr val="black"/>
              </a:solidFill>
            </a:endParaRPr>
          </a:p>
        </p:txBody>
      </p:sp>
      <p:sp>
        <p:nvSpPr>
          <p:cNvPr id="20" name="19 Sol Ayraç"/>
          <p:cNvSpPr/>
          <p:nvPr/>
        </p:nvSpPr>
        <p:spPr>
          <a:xfrm rot="16200000">
            <a:off x="5774529" y="2250273"/>
            <a:ext cx="642942" cy="6858048"/>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defTabSz="457200"/>
            <a:endParaRPr lang="tr-TR">
              <a:solidFill>
                <a:prstClr val="black"/>
              </a:solidFill>
            </a:endParaRPr>
          </a:p>
        </p:txBody>
      </p:sp>
      <p:sp>
        <p:nvSpPr>
          <p:cNvPr id="21" name="20 Metin kutusu"/>
          <p:cNvSpPr txBox="1"/>
          <p:nvPr/>
        </p:nvSpPr>
        <p:spPr>
          <a:xfrm>
            <a:off x="4187097" y="1364463"/>
            <a:ext cx="4065537" cy="461665"/>
          </a:xfrm>
          <a:prstGeom prst="rect">
            <a:avLst/>
          </a:prstGeom>
          <a:noFill/>
        </p:spPr>
        <p:txBody>
          <a:bodyPr wrap="none" rtlCol="0">
            <a:spAutoFit/>
          </a:bodyPr>
          <a:lstStyle/>
          <a:p>
            <a:pPr defTabSz="457200"/>
            <a:r>
              <a:rPr lang="tr-TR" dirty="0" smtClean="0">
                <a:solidFill>
                  <a:srgbClr val="C00000"/>
                </a:solidFill>
              </a:rPr>
              <a:t>%</a:t>
            </a:r>
            <a:r>
              <a:rPr lang="tr-TR" sz="2400" dirty="0" smtClean="0">
                <a:solidFill>
                  <a:srgbClr val="C00000"/>
                </a:solidFill>
              </a:rPr>
              <a:t>68 olasılıkla 68-72 arasında</a:t>
            </a:r>
            <a:endParaRPr lang="tr-TR" sz="2400" dirty="0">
              <a:solidFill>
                <a:srgbClr val="C00000"/>
              </a:solidFill>
            </a:endParaRPr>
          </a:p>
        </p:txBody>
      </p:sp>
      <p:sp>
        <p:nvSpPr>
          <p:cNvPr id="22" name="21 Metin kutusu"/>
          <p:cNvSpPr txBox="1"/>
          <p:nvPr/>
        </p:nvSpPr>
        <p:spPr>
          <a:xfrm>
            <a:off x="3742137" y="588985"/>
            <a:ext cx="5315016" cy="461665"/>
          </a:xfrm>
          <a:prstGeom prst="rect">
            <a:avLst/>
          </a:prstGeom>
          <a:noFill/>
        </p:spPr>
        <p:txBody>
          <a:bodyPr wrap="square" rtlCol="0">
            <a:spAutoFit/>
          </a:bodyPr>
          <a:lstStyle/>
          <a:p>
            <a:pPr defTabSz="457200"/>
            <a:r>
              <a:rPr lang="tr-TR" sz="2400" dirty="0" smtClean="0">
                <a:solidFill>
                  <a:srgbClr val="C00000"/>
                </a:solidFill>
              </a:rPr>
              <a:t>%95 olasılıkla 66-74 arasında</a:t>
            </a:r>
            <a:endParaRPr lang="tr-TR" sz="2400" dirty="0">
              <a:solidFill>
                <a:srgbClr val="C00000"/>
              </a:solidFill>
            </a:endParaRPr>
          </a:p>
        </p:txBody>
      </p:sp>
      <p:sp>
        <p:nvSpPr>
          <p:cNvPr id="23" name="22 Metin kutusu"/>
          <p:cNvSpPr txBox="1"/>
          <p:nvPr/>
        </p:nvSpPr>
        <p:spPr>
          <a:xfrm>
            <a:off x="782893" y="1522003"/>
            <a:ext cx="2760692" cy="400110"/>
          </a:xfrm>
          <a:prstGeom prst="rect">
            <a:avLst/>
          </a:prstGeom>
          <a:noFill/>
        </p:spPr>
        <p:txBody>
          <a:bodyPr wrap="none" rtlCol="0">
            <a:spAutoFit/>
          </a:bodyPr>
          <a:lstStyle/>
          <a:p>
            <a:pPr defTabSz="457200"/>
            <a:r>
              <a:rPr lang="tr-TR" sz="2000" b="1" dirty="0" smtClean="0">
                <a:solidFill>
                  <a:srgbClr val="FF0000"/>
                </a:solidFill>
              </a:rPr>
              <a:t>Öğrenci puanı (X): 70</a:t>
            </a:r>
            <a:endParaRPr lang="tr-TR" sz="2000" b="1" dirty="0">
              <a:solidFill>
                <a:srgbClr val="FF0000"/>
              </a:solidFill>
            </a:endParaRPr>
          </a:p>
        </p:txBody>
      </p:sp>
      <p:sp>
        <p:nvSpPr>
          <p:cNvPr id="24" name="23 Metin kutusu"/>
          <p:cNvSpPr txBox="1"/>
          <p:nvPr/>
        </p:nvSpPr>
        <p:spPr>
          <a:xfrm>
            <a:off x="805224" y="2030443"/>
            <a:ext cx="925253" cy="400110"/>
          </a:xfrm>
          <a:prstGeom prst="rect">
            <a:avLst/>
          </a:prstGeom>
          <a:noFill/>
        </p:spPr>
        <p:txBody>
          <a:bodyPr wrap="none" rtlCol="0">
            <a:spAutoFit/>
          </a:bodyPr>
          <a:lstStyle/>
          <a:p>
            <a:pPr defTabSz="457200"/>
            <a:r>
              <a:rPr lang="tr-TR" sz="2000" b="1" dirty="0" smtClean="0">
                <a:solidFill>
                  <a:srgbClr val="FF0000"/>
                </a:solidFill>
              </a:rPr>
              <a:t>SH </a:t>
            </a:r>
            <a:r>
              <a:rPr lang="tr-TR" sz="2000" b="1" dirty="0" smtClean="0">
                <a:solidFill>
                  <a:srgbClr val="FF0000"/>
                </a:solidFill>
              </a:rPr>
              <a:t>= 2</a:t>
            </a:r>
            <a:endParaRPr lang="tr-TR" sz="2000" b="1" dirty="0">
              <a:solidFill>
                <a:srgbClr val="FF0000"/>
              </a:solidFill>
            </a:endParaRPr>
          </a:p>
        </p:txBody>
      </p:sp>
      <p:sp>
        <p:nvSpPr>
          <p:cNvPr id="25" name="24 Metin kutusu"/>
          <p:cNvSpPr txBox="1"/>
          <p:nvPr/>
        </p:nvSpPr>
        <p:spPr>
          <a:xfrm>
            <a:off x="6849539" y="4997461"/>
            <a:ext cx="570990" cy="369332"/>
          </a:xfrm>
          <a:prstGeom prst="rect">
            <a:avLst/>
          </a:prstGeom>
          <a:noFill/>
        </p:spPr>
        <p:txBody>
          <a:bodyPr wrap="none" rtlCol="0">
            <a:spAutoFit/>
          </a:bodyPr>
          <a:lstStyle/>
          <a:p>
            <a:pPr defTabSz="457200"/>
            <a:r>
              <a:rPr lang="tr-TR" dirty="0" smtClean="0">
                <a:solidFill>
                  <a:prstClr val="black"/>
                </a:solidFill>
              </a:rPr>
              <a:t>1Se</a:t>
            </a:r>
            <a:endParaRPr lang="tr-TR" dirty="0">
              <a:solidFill>
                <a:prstClr val="black"/>
              </a:solidFill>
            </a:endParaRPr>
          </a:p>
        </p:txBody>
      </p:sp>
      <p:sp>
        <p:nvSpPr>
          <p:cNvPr id="3" name="Metin kutusu 2"/>
          <p:cNvSpPr txBox="1"/>
          <p:nvPr/>
        </p:nvSpPr>
        <p:spPr>
          <a:xfrm>
            <a:off x="3742136" y="44968"/>
            <a:ext cx="4955458" cy="461665"/>
          </a:xfrm>
          <a:prstGeom prst="rect">
            <a:avLst/>
          </a:prstGeom>
          <a:noFill/>
        </p:spPr>
        <p:txBody>
          <a:bodyPr wrap="square" rtlCol="0">
            <a:spAutoFit/>
          </a:bodyPr>
          <a:lstStyle/>
          <a:p>
            <a:r>
              <a:rPr lang="tr-TR" sz="2400" dirty="0" smtClean="0"/>
              <a:t>Öğrencinin gerçek hatasız puanı;</a:t>
            </a:r>
            <a:endParaRPr lang="tr-TR" sz="2400" dirty="0"/>
          </a:p>
        </p:txBody>
      </p:sp>
    </p:spTree>
    <p:extLst>
      <p:ext uri="{BB962C8B-B14F-4D97-AF65-F5344CB8AC3E}">
        <p14:creationId xmlns:p14="http://schemas.microsoft.com/office/powerpoint/2010/main" val="4258763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74082"/>
                                        </p:tgtEl>
                                        <p:attrNameLst>
                                          <p:attrName>style.visibility</p:attrName>
                                        </p:attrNameLst>
                                      </p:cBhvr>
                                      <p:to>
                                        <p:strVal val="visible"/>
                                      </p:to>
                                    </p:set>
                                    <p:animEffect transition="in" filter="fade">
                                      <p:cBhvr>
                                        <p:cTn id="30" dur="2000"/>
                                        <p:tgtEl>
                                          <p:spTgt spid="174082"/>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lide(fromLef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slide(fromLeft)">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slide(fromBottom)">
                                      <p:cBhvr>
                                        <p:cTn id="45" dur="500"/>
                                        <p:tgtEl>
                                          <p:spTgt spid="8"/>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slide(fromBottom)">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slide(fromBottom)">
                                      <p:cBhvr>
                                        <p:cTn id="53" dur="500"/>
                                        <p:tgtEl>
                                          <p:spTgt spid="19"/>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slide(fromBottom)">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slide(fromBottom)">
                                      <p:cBhvr>
                                        <p:cTn id="61" dur="500"/>
                                        <p:tgtEl>
                                          <p:spTgt spid="20"/>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slide(fromBottom)">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3" grpId="0"/>
      <p:bldP spid="14" grpId="0"/>
      <p:bldP spid="15" grpId="0"/>
      <p:bldP spid="16" grpId="0"/>
      <p:bldP spid="19" grpId="0" animBg="1"/>
      <p:bldP spid="20" grpId="0" animBg="1"/>
      <p:bldP spid="21" grpId="0"/>
      <p:bldP spid="22" grpId="0"/>
      <p:bldP spid="23" grpId="0"/>
      <p:bldP spid="24" grpId="0"/>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İçerik Yer Tutucusu 2"/>
          <p:cNvSpPr txBox="1">
            <a:spLocks noRot="1" noChangeAspect="1" noMove="1" noResize="1" noEditPoints="1" noAdjustHandles="1" noChangeArrowheads="1" noChangeShapeType="1" noTextEdit="1"/>
          </p:cNvSpPr>
          <p:nvPr/>
        </p:nvSpPr>
        <p:spPr>
          <a:xfrm>
            <a:off x="457200" y="332656"/>
            <a:ext cx="8229600" cy="5793507"/>
          </a:xfrm>
          <a:prstGeom prst="rect">
            <a:avLst/>
          </a:prstGeom>
          <a:blipFill rotWithShape="1">
            <a:blip r:embed="rId2" cstate="print"/>
            <a:stretch>
              <a:fillRect l="-1111" t="-842" r="-1704"/>
            </a:stretch>
          </a:blipFill>
        </p:spPr>
        <p:txBody>
          <a:bodyPr/>
          <a:lstStyle/>
          <a:p>
            <a:pPr marL="342900" marR="0" lvl="0" indent="-342900" algn="l" defTabSz="457200" rtl="0" eaLnBrk="1" fontAlgn="auto" latinLnBrk="0" hangingPunct="1">
              <a:lnSpc>
                <a:spcPct val="100000"/>
              </a:lnSpc>
              <a:spcBef>
                <a:spcPct val="20000"/>
              </a:spcBef>
              <a:spcAft>
                <a:spcPts val="600"/>
              </a:spcAft>
              <a:buClr>
                <a:schemeClr val="accent1"/>
              </a:buClr>
              <a:buSzTx/>
              <a:buFont typeface="Wingdings 2" charset="2"/>
              <a:buChar char=""/>
              <a:tabLst/>
              <a:defRPr/>
            </a:pPr>
            <a:r>
              <a:rPr kumimoji="0" lang="tr-TR" sz="1800" b="0" i="0" u="none" strike="noStrike" kern="1200" cap="none" spc="0" normalizeH="0" baseline="0" noProof="0" smtClean="0">
                <a:ln>
                  <a:noFill/>
                </a:ln>
                <a:noFill/>
                <a:effectLst/>
                <a:uLnTx/>
                <a:uFillTx/>
                <a:latin typeface="+mn-lt"/>
                <a:ea typeface="+mn-ea"/>
                <a:cs typeface="+mn-cs"/>
              </a:rPr>
              <a:t> </a:t>
            </a:r>
            <a:endParaRPr kumimoji="0" lang="tr-TR" sz="1800" b="0" i="0" u="none" strike="noStrike" kern="1200" cap="none" spc="0" normalizeH="0" baseline="0" noProof="0">
              <a:ln>
                <a:noFill/>
              </a:ln>
              <a:noFill/>
              <a:effectLst/>
              <a:uLnTx/>
              <a:uFillTx/>
              <a:latin typeface="+mn-lt"/>
              <a:ea typeface="+mn-ea"/>
              <a:cs typeface="+mn-cs"/>
            </a:endParaRPr>
          </a:p>
        </p:txBody>
      </p:sp>
      <p:sp>
        <p:nvSpPr>
          <p:cNvPr id="3" name="Pentagon 2"/>
          <p:cNvSpPr/>
          <p:nvPr/>
        </p:nvSpPr>
        <p:spPr>
          <a:xfrm rot="10800000">
            <a:off x="10033462" y="390698"/>
            <a:ext cx="2158538" cy="64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comb/>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0312"/>
            <a:ext cx="6001555" cy="5293757"/>
          </a:xfrm>
          <a:prstGeom prst="rect">
            <a:avLst/>
          </a:prstGeom>
          <a:ln w="57150">
            <a:solidFill>
              <a:schemeClr val="accent1"/>
            </a:solidFill>
          </a:ln>
        </p:spPr>
        <p:txBody>
          <a:bodyPr wrap="square">
            <a:spAutoFit/>
          </a:bodyPr>
          <a:lstStyle/>
          <a:p>
            <a:r>
              <a:rPr lang="tr-TR" sz="2400" u="sng" dirty="0" smtClean="0">
                <a:solidFill>
                  <a:srgbClr val="FFFF00"/>
                </a:solidFill>
                <a:latin typeface="Arial" panose="020B0604020202020204" pitchFamily="34" charset="0"/>
                <a:cs typeface="Arial" panose="020B0604020202020204" pitchFamily="34" charset="0"/>
              </a:rPr>
              <a:t>SORU:</a:t>
            </a:r>
          </a:p>
          <a:p>
            <a:r>
              <a:rPr lang="tr-TR" sz="2200" dirty="0" smtClean="0">
                <a:solidFill>
                  <a:srgbClr val="FFFFFF"/>
                </a:solidFill>
                <a:latin typeface="Arial" panose="020B0604020202020204" pitchFamily="34" charset="0"/>
                <a:cs typeface="Arial" panose="020B0604020202020204" pitchFamily="34" charset="0"/>
              </a:rPr>
              <a:t>Standart sapması 6, güvenirlik katsayısı  0,75 olan bir testten 50 puan alan bir öğrencinin gerçek hatasız puanı %68, %95 ve %99 olasılıkla puan aralıkları nelerdir?</a:t>
            </a:r>
          </a:p>
          <a:p>
            <a:endParaRPr lang="tr-TR" sz="2200" dirty="0">
              <a:solidFill>
                <a:srgbClr val="FFFFFF"/>
              </a:solidFill>
              <a:latin typeface="Arial" panose="020B0604020202020204" pitchFamily="34" charset="0"/>
              <a:cs typeface="Arial" panose="020B0604020202020204" pitchFamily="34" charset="0"/>
            </a:endParaRPr>
          </a:p>
          <a:p>
            <a:r>
              <a:rPr lang="tr-TR" sz="2200" dirty="0" smtClean="0">
                <a:solidFill>
                  <a:srgbClr val="FFFFFF"/>
                </a:solidFill>
                <a:latin typeface="Arial" panose="020B0604020202020204" pitchFamily="34" charset="0"/>
                <a:cs typeface="Arial" panose="020B0604020202020204" pitchFamily="34" charset="0"/>
              </a:rPr>
              <a:t>Önce standart hata hesaplanmalıdır:</a:t>
            </a:r>
          </a:p>
          <a:p>
            <a:r>
              <a:rPr lang="tr-TR" sz="2200" dirty="0" smtClean="0">
                <a:solidFill>
                  <a:srgbClr val="FFFFFF"/>
                </a:solidFill>
                <a:latin typeface="Arial" panose="020B0604020202020204" pitchFamily="34" charset="0"/>
                <a:cs typeface="Arial" panose="020B0604020202020204" pitchFamily="34" charset="0"/>
              </a:rPr>
              <a:t>S.Hata = S.sapma (1-Güv.katsayısı) karekökü</a:t>
            </a:r>
          </a:p>
          <a:p>
            <a:r>
              <a:rPr lang="tr-TR" sz="2200" dirty="0" smtClean="0">
                <a:solidFill>
                  <a:srgbClr val="FFFFFF"/>
                </a:solidFill>
                <a:latin typeface="Arial" panose="020B0604020202020204" pitchFamily="34" charset="0"/>
                <a:cs typeface="Arial" panose="020B0604020202020204" pitchFamily="34" charset="0"/>
              </a:rPr>
              <a:t>S.Hata= 6 (1-0,75)</a:t>
            </a:r>
          </a:p>
          <a:p>
            <a:r>
              <a:rPr lang="tr-TR" sz="2200" dirty="0">
                <a:solidFill>
                  <a:srgbClr val="FFFFFF"/>
                </a:solidFill>
                <a:latin typeface="Arial" panose="020B0604020202020204" pitchFamily="34" charset="0"/>
                <a:cs typeface="Arial" panose="020B0604020202020204" pitchFamily="34" charset="0"/>
              </a:rPr>
              <a:t>S.Hata= 6 </a:t>
            </a:r>
            <a:r>
              <a:rPr lang="tr-TR" sz="2200" dirty="0" smtClean="0">
                <a:solidFill>
                  <a:srgbClr val="FFFFFF"/>
                </a:solidFill>
                <a:latin typeface="Arial" panose="020B0604020202020204" pitchFamily="34" charset="0"/>
                <a:cs typeface="Arial" panose="020B0604020202020204" pitchFamily="34" charset="0"/>
              </a:rPr>
              <a:t>(0,25)</a:t>
            </a:r>
            <a:endParaRPr lang="tr-TR" sz="2200" dirty="0">
              <a:solidFill>
                <a:srgbClr val="FFFFFF"/>
              </a:solidFill>
              <a:latin typeface="Arial" panose="020B0604020202020204" pitchFamily="34" charset="0"/>
              <a:cs typeface="Arial" panose="020B0604020202020204" pitchFamily="34" charset="0"/>
            </a:endParaRPr>
          </a:p>
          <a:p>
            <a:r>
              <a:rPr lang="tr-TR" sz="2200" dirty="0" smtClean="0">
                <a:solidFill>
                  <a:srgbClr val="FFFFFF"/>
                </a:solidFill>
                <a:latin typeface="Arial" panose="020B0604020202020204" pitchFamily="34" charset="0"/>
                <a:cs typeface="Arial" panose="020B0604020202020204" pitchFamily="34" charset="0"/>
              </a:rPr>
              <a:t>S.Hata</a:t>
            </a:r>
            <a:r>
              <a:rPr lang="tr-TR" sz="2200" dirty="0">
                <a:solidFill>
                  <a:srgbClr val="FFFFFF"/>
                </a:solidFill>
                <a:latin typeface="Arial" panose="020B0604020202020204" pitchFamily="34" charset="0"/>
                <a:cs typeface="Arial" panose="020B0604020202020204" pitchFamily="34" charset="0"/>
              </a:rPr>
              <a:t>= 6 (</a:t>
            </a:r>
            <a:r>
              <a:rPr lang="tr-TR" sz="2200" dirty="0" smtClean="0">
                <a:solidFill>
                  <a:srgbClr val="FFFFFF"/>
                </a:solidFill>
                <a:latin typeface="Arial" panose="020B0604020202020204" pitchFamily="34" charset="0"/>
                <a:cs typeface="Arial" panose="020B0604020202020204" pitchFamily="34" charset="0"/>
              </a:rPr>
              <a:t>0,50)</a:t>
            </a:r>
            <a:endParaRPr lang="tr-TR" sz="2200" dirty="0">
              <a:solidFill>
                <a:srgbClr val="FFFFFF"/>
              </a:solidFill>
              <a:latin typeface="Arial" panose="020B0604020202020204" pitchFamily="34" charset="0"/>
              <a:cs typeface="Arial" panose="020B0604020202020204" pitchFamily="34" charset="0"/>
            </a:endParaRPr>
          </a:p>
          <a:p>
            <a:r>
              <a:rPr lang="tr-TR" sz="2200" dirty="0" smtClean="0">
                <a:solidFill>
                  <a:srgbClr val="FFFFFF"/>
                </a:solidFill>
                <a:latin typeface="Arial" panose="020B0604020202020204" pitchFamily="34" charset="0"/>
                <a:cs typeface="Arial" panose="020B0604020202020204" pitchFamily="34" charset="0"/>
              </a:rPr>
              <a:t>S.Hata</a:t>
            </a:r>
            <a:r>
              <a:rPr lang="tr-TR" sz="2200" dirty="0">
                <a:solidFill>
                  <a:srgbClr val="FFFFFF"/>
                </a:solidFill>
                <a:latin typeface="Arial" panose="020B0604020202020204" pitchFamily="34" charset="0"/>
                <a:cs typeface="Arial" panose="020B0604020202020204" pitchFamily="34" charset="0"/>
              </a:rPr>
              <a:t>= </a:t>
            </a:r>
            <a:r>
              <a:rPr lang="tr-TR" sz="2200" dirty="0" smtClean="0">
                <a:solidFill>
                  <a:srgbClr val="FFFFFF"/>
                </a:solidFill>
                <a:latin typeface="Arial" panose="020B0604020202020204" pitchFamily="34" charset="0"/>
                <a:cs typeface="Arial" panose="020B0604020202020204" pitchFamily="34" charset="0"/>
              </a:rPr>
              <a:t>3</a:t>
            </a:r>
            <a:endParaRPr lang="tr-TR" sz="2200" dirty="0">
              <a:solidFill>
                <a:srgbClr val="FFFFFF"/>
              </a:solidFill>
              <a:latin typeface="Arial" panose="020B0604020202020204" pitchFamily="34" charset="0"/>
              <a:cs typeface="Arial" panose="020B0604020202020204" pitchFamily="34" charset="0"/>
            </a:endParaRPr>
          </a:p>
          <a:p>
            <a:endParaRPr lang="tr-TR" sz="2400" dirty="0" smtClean="0">
              <a:solidFill>
                <a:srgbClr val="FFFFFF"/>
              </a:solidFill>
            </a:endParaRPr>
          </a:p>
          <a:p>
            <a:r>
              <a:rPr lang="tr-TR" sz="2400" dirty="0" smtClean="0">
                <a:solidFill>
                  <a:srgbClr val="FFFFFF"/>
                </a:solidFill>
              </a:rPr>
              <a:t> </a:t>
            </a:r>
          </a:p>
          <a:p>
            <a:endParaRPr lang="en-US" sz="2400" dirty="0">
              <a:solidFill>
                <a:srgbClr val="FFFFFF"/>
              </a:solidFill>
            </a:endParaRPr>
          </a:p>
        </p:txBody>
      </p:sp>
      <p:sp>
        <p:nvSpPr>
          <p:cNvPr id="3" name="Rectangle 2"/>
          <p:cNvSpPr/>
          <p:nvPr/>
        </p:nvSpPr>
        <p:spPr>
          <a:xfrm>
            <a:off x="6263846" y="611547"/>
            <a:ext cx="5928154" cy="5201424"/>
          </a:xfrm>
          <a:prstGeom prst="rect">
            <a:avLst/>
          </a:prstGeom>
          <a:ln w="57150">
            <a:solidFill>
              <a:schemeClr val="accent1"/>
            </a:solidFill>
          </a:ln>
        </p:spPr>
        <p:txBody>
          <a:bodyPr wrap="square">
            <a:spAutoFit/>
          </a:bodyPr>
          <a:lstStyle/>
          <a:p>
            <a:r>
              <a:rPr lang="tr-TR" sz="2400" u="sng" dirty="0" smtClean="0">
                <a:solidFill>
                  <a:srgbClr val="FFFF00"/>
                </a:solidFill>
                <a:latin typeface="Arial" panose="020B0604020202020204" pitchFamily="34" charset="0"/>
                <a:cs typeface="Arial" panose="020B0604020202020204" pitchFamily="34" charset="0"/>
              </a:rPr>
              <a:t>CEVAP:</a:t>
            </a:r>
            <a:endParaRPr lang="tr-TR" sz="2400" dirty="0" smtClean="0">
              <a:solidFill>
                <a:srgbClr val="FFFFFF"/>
              </a:solidFill>
              <a:latin typeface="Arial" panose="020B0604020202020204" pitchFamily="34" charset="0"/>
              <a:cs typeface="Arial" panose="020B0604020202020204" pitchFamily="34" charset="0"/>
            </a:endParaRPr>
          </a:p>
          <a:p>
            <a:r>
              <a:rPr lang="tr-TR" sz="2200" dirty="0" smtClean="0">
                <a:solidFill>
                  <a:srgbClr val="FFFFFF"/>
                </a:solidFill>
                <a:latin typeface="Arial" panose="020B0604020202020204" pitchFamily="34" charset="0"/>
                <a:cs typeface="Arial" panose="020B0604020202020204" pitchFamily="34" charset="0"/>
              </a:rPr>
              <a:t>Bu öğrencinin puanı %68 olasılıkla;</a:t>
            </a:r>
          </a:p>
          <a:p>
            <a:r>
              <a:rPr lang="tr-TR" sz="2200" dirty="0" smtClean="0">
                <a:solidFill>
                  <a:srgbClr val="FFFFFF"/>
                </a:solidFill>
                <a:latin typeface="Arial" panose="020B0604020202020204" pitchFamily="34" charset="0"/>
                <a:cs typeface="Arial" panose="020B0604020202020204" pitchFamily="34" charset="0"/>
              </a:rPr>
              <a:t>(50 </a:t>
            </a:r>
            <a:r>
              <a:rPr lang="tr-TR" sz="2200" dirty="0">
                <a:solidFill>
                  <a:srgbClr val="FFFFFF"/>
                </a:solidFill>
                <a:latin typeface="Arial" panose="020B0604020202020204" pitchFamily="34" charset="0"/>
                <a:cs typeface="Arial" panose="020B0604020202020204" pitchFamily="34" charset="0"/>
              </a:rPr>
              <a:t>– 3 = </a:t>
            </a:r>
            <a:r>
              <a:rPr lang="tr-TR" sz="2200" dirty="0" smtClean="0">
                <a:solidFill>
                  <a:srgbClr val="FFFFFF"/>
                </a:solidFill>
                <a:latin typeface="Arial" panose="020B0604020202020204" pitchFamily="34" charset="0"/>
                <a:cs typeface="Arial" panose="020B0604020202020204" pitchFamily="34" charset="0"/>
              </a:rPr>
              <a:t>47) ve (50 + 3 = 53)</a:t>
            </a:r>
          </a:p>
          <a:p>
            <a:r>
              <a:rPr lang="tr-TR" sz="2200" dirty="0" smtClean="0">
                <a:solidFill>
                  <a:srgbClr val="FFFFFF"/>
                </a:solidFill>
                <a:latin typeface="Arial" panose="020B0604020202020204" pitchFamily="34" charset="0"/>
                <a:cs typeface="Arial" panose="020B0604020202020204" pitchFamily="34" charset="0"/>
              </a:rPr>
              <a:t>%</a:t>
            </a:r>
            <a:r>
              <a:rPr lang="tr-TR" sz="2200" dirty="0">
                <a:solidFill>
                  <a:srgbClr val="FFFFFF"/>
                </a:solidFill>
                <a:latin typeface="Arial" panose="020B0604020202020204" pitchFamily="34" charset="0"/>
                <a:cs typeface="Arial" panose="020B0604020202020204" pitchFamily="34" charset="0"/>
              </a:rPr>
              <a:t>68 </a:t>
            </a:r>
            <a:r>
              <a:rPr lang="tr-TR" sz="2200" dirty="0" smtClean="0">
                <a:solidFill>
                  <a:srgbClr val="FFFFFF"/>
                </a:solidFill>
                <a:latin typeface="Arial" panose="020B0604020202020204" pitchFamily="34" charset="0"/>
                <a:cs typeface="Arial" panose="020B0604020202020204" pitchFamily="34" charset="0"/>
              </a:rPr>
              <a:t>olasılıkla gerçek </a:t>
            </a:r>
            <a:r>
              <a:rPr lang="tr-TR" sz="2200" dirty="0">
                <a:solidFill>
                  <a:srgbClr val="FFFFFF"/>
                </a:solidFill>
                <a:latin typeface="Arial" panose="020B0604020202020204" pitchFamily="34" charset="0"/>
                <a:cs typeface="Arial" panose="020B0604020202020204" pitchFamily="34" charset="0"/>
              </a:rPr>
              <a:t>p</a:t>
            </a:r>
            <a:r>
              <a:rPr lang="tr-TR" sz="2200" dirty="0" smtClean="0">
                <a:solidFill>
                  <a:srgbClr val="FFFFFF"/>
                </a:solidFill>
                <a:latin typeface="Arial" panose="020B0604020202020204" pitchFamily="34" charset="0"/>
                <a:cs typeface="Arial" panose="020B0604020202020204" pitchFamily="34" charset="0"/>
              </a:rPr>
              <a:t>uan aralığı 47-53 arasındadır.</a:t>
            </a:r>
          </a:p>
          <a:p>
            <a:endParaRPr lang="tr-TR" sz="2200" dirty="0" smtClean="0">
              <a:solidFill>
                <a:srgbClr val="FFFFFF"/>
              </a:solidFill>
              <a:latin typeface="Arial" panose="020B0604020202020204" pitchFamily="34" charset="0"/>
              <a:cs typeface="Arial" panose="020B0604020202020204" pitchFamily="34" charset="0"/>
            </a:endParaRPr>
          </a:p>
          <a:p>
            <a:r>
              <a:rPr lang="tr-TR" sz="2200" dirty="0" smtClean="0">
                <a:solidFill>
                  <a:srgbClr val="FFFFFF"/>
                </a:solidFill>
                <a:latin typeface="Arial" panose="020B0604020202020204" pitchFamily="34" charset="0"/>
                <a:cs typeface="Arial" panose="020B0604020202020204" pitchFamily="34" charset="0"/>
              </a:rPr>
              <a:t>%95 olasılıkla;</a:t>
            </a:r>
          </a:p>
          <a:p>
            <a:r>
              <a:rPr lang="tr-TR" sz="2200" dirty="0">
                <a:solidFill>
                  <a:srgbClr val="FFFFFF"/>
                </a:solidFill>
                <a:latin typeface="Arial" panose="020B0604020202020204" pitchFamily="34" charset="0"/>
                <a:cs typeface="Arial" panose="020B0604020202020204" pitchFamily="34" charset="0"/>
              </a:rPr>
              <a:t>(50 – (2x3) = 44</a:t>
            </a:r>
            <a:r>
              <a:rPr lang="tr-TR" sz="2200" dirty="0" smtClean="0">
                <a:solidFill>
                  <a:srgbClr val="FFFFFF"/>
                </a:solidFill>
                <a:latin typeface="Arial" panose="020B0604020202020204" pitchFamily="34" charset="0"/>
                <a:cs typeface="Arial" panose="020B0604020202020204" pitchFamily="34" charset="0"/>
              </a:rPr>
              <a:t>) ve </a:t>
            </a:r>
            <a:r>
              <a:rPr lang="tr-TR" sz="2200" dirty="0">
                <a:solidFill>
                  <a:srgbClr val="FFFFFF"/>
                </a:solidFill>
                <a:latin typeface="Arial" panose="020B0604020202020204" pitchFamily="34" charset="0"/>
                <a:cs typeface="Arial" panose="020B0604020202020204" pitchFamily="34" charset="0"/>
              </a:rPr>
              <a:t>(</a:t>
            </a:r>
            <a:r>
              <a:rPr lang="en-US" sz="2200" dirty="0" smtClean="0">
                <a:solidFill>
                  <a:srgbClr val="FFFFFF"/>
                </a:solidFill>
                <a:latin typeface="Arial" panose="020B0604020202020204" pitchFamily="34" charset="0"/>
                <a:cs typeface="Arial" panose="020B0604020202020204" pitchFamily="34" charset="0"/>
              </a:rPr>
              <a:t>50 + </a:t>
            </a:r>
            <a:r>
              <a:rPr lang="tr-TR" sz="2200" dirty="0" smtClean="0">
                <a:solidFill>
                  <a:srgbClr val="FFFFFF"/>
                </a:solidFill>
                <a:latin typeface="Arial" panose="020B0604020202020204" pitchFamily="34" charset="0"/>
                <a:cs typeface="Arial" panose="020B0604020202020204" pitchFamily="34" charset="0"/>
              </a:rPr>
              <a:t>(</a:t>
            </a:r>
            <a:r>
              <a:rPr lang="en-US" sz="2200" dirty="0" smtClean="0">
                <a:solidFill>
                  <a:srgbClr val="FFFFFF"/>
                </a:solidFill>
                <a:latin typeface="Arial" panose="020B0604020202020204" pitchFamily="34" charset="0"/>
                <a:cs typeface="Arial" panose="020B0604020202020204" pitchFamily="34" charset="0"/>
              </a:rPr>
              <a:t>2</a:t>
            </a:r>
            <a:r>
              <a:rPr lang="tr-TR" sz="2200" dirty="0" smtClean="0">
                <a:solidFill>
                  <a:srgbClr val="FFFFFF"/>
                </a:solidFill>
                <a:latin typeface="Arial" panose="020B0604020202020204" pitchFamily="34" charset="0"/>
                <a:cs typeface="Arial" panose="020B0604020202020204" pitchFamily="34" charset="0"/>
              </a:rPr>
              <a:t>x</a:t>
            </a:r>
            <a:r>
              <a:rPr lang="en-US" sz="2200" dirty="0" smtClean="0">
                <a:solidFill>
                  <a:srgbClr val="FFFFFF"/>
                </a:solidFill>
                <a:latin typeface="Arial" panose="020B0604020202020204" pitchFamily="34" charset="0"/>
                <a:cs typeface="Arial" panose="020B0604020202020204" pitchFamily="34" charset="0"/>
              </a:rPr>
              <a:t>3</a:t>
            </a:r>
            <a:r>
              <a:rPr lang="tr-TR" sz="2200" dirty="0" smtClean="0">
                <a:solidFill>
                  <a:srgbClr val="FFFFFF"/>
                </a:solidFill>
                <a:latin typeface="Arial" panose="020B0604020202020204" pitchFamily="34" charset="0"/>
                <a:cs typeface="Arial" panose="020B0604020202020204" pitchFamily="34" charset="0"/>
              </a:rPr>
              <a:t>)</a:t>
            </a:r>
            <a:r>
              <a:rPr lang="en-US" sz="2200" dirty="0" smtClean="0">
                <a:solidFill>
                  <a:srgbClr val="FFFFFF"/>
                </a:solidFill>
                <a:latin typeface="Arial" panose="020B0604020202020204" pitchFamily="34" charset="0"/>
                <a:cs typeface="Arial" panose="020B0604020202020204" pitchFamily="34" charset="0"/>
              </a:rPr>
              <a:t> = 56</a:t>
            </a:r>
            <a:r>
              <a:rPr lang="tr-TR" sz="2200" dirty="0" smtClean="0">
                <a:solidFill>
                  <a:srgbClr val="FFFFFF"/>
                </a:solidFill>
                <a:latin typeface="Arial" panose="020B0604020202020204" pitchFamily="34" charset="0"/>
                <a:cs typeface="Arial" panose="020B0604020202020204" pitchFamily="34" charset="0"/>
              </a:rPr>
              <a:t>)</a:t>
            </a:r>
            <a:endParaRPr lang="en-US" sz="2200" dirty="0" smtClean="0">
              <a:solidFill>
                <a:srgbClr val="FFFFFF"/>
              </a:solidFill>
              <a:latin typeface="Arial" panose="020B0604020202020204" pitchFamily="34" charset="0"/>
              <a:cs typeface="Arial" panose="020B0604020202020204" pitchFamily="34" charset="0"/>
            </a:endParaRPr>
          </a:p>
          <a:p>
            <a:r>
              <a:rPr lang="tr-TR" sz="2200" dirty="0">
                <a:solidFill>
                  <a:srgbClr val="FFFFFF"/>
                </a:solidFill>
                <a:latin typeface="Arial" panose="020B0604020202020204" pitchFamily="34" charset="0"/>
                <a:cs typeface="Arial" panose="020B0604020202020204" pitchFamily="34" charset="0"/>
              </a:rPr>
              <a:t> %95 </a:t>
            </a:r>
            <a:r>
              <a:rPr lang="tr-TR" sz="2200" dirty="0" smtClean="0">
                <a:solidFill>
                  <a:srgbClr val="FFFFFF"/>
                </a:solidFill>
                <a:latin typeface="Arial" panose="020B0604020202020204" pitchFamily="34" charset="0"/>
                <a:cs typeface="Arial" panose="020B0604020202020204" pitchFamily="34" charset="0"/>
              </a:rPr>
              <a:t>olasılıkla gerçek puan aralığı 44– 56 arasındadır.</a:t>
            </a:r>
          </a:p>
          <a:p>
            <a:endParaRPr lang="tr-TR" sz="2200" dirty="0" smtClean="0">
              <a:solidFill>
                <a:srgbClr val="FFFFFF"/>
              </a:solidFill>
              <a:latin typeface="Arial" panose="020B0604020202020204" pitchFamily="34" charset="0"/>
              <a:cs typeface="Arial" panose="020B0604020202020204" pitchFamily="34" charset="0"/>
            </a:endParaRPr>
          </a:p>
          <a:p>
            <a:r>
              <a:rPr lang="tr-TR" sz="2200" dirty="0" smtClean="0">
                <a:solidFill>
                  <a:srgbClr val="FFFFFF"/>
                </a:solidFill>
                <a:latin typeface="Arial" panose="020B0604020202020204" pitchFamily="34" charset="0"/>
                <a:cs typeface="Arial" panose="020B0604020202020204" pitchFamily="34" charset="0"/>
              </a:rPr>
              <a:t>%99 olasılıkla;</a:t>
            </a:r>
          </a:p>
          <a:p>
            <a:r>
              <a:rPr lang="tr-TR" sz="2200" dirty="0">
                <a:solidFill>
                  <a:srgbClr val="FFFFFF"/>
                </a:solidFill>
                <a:latin typeface="Arial" panose="020B0604020202020204" pitchFamily="34" charset="0"/>
                <a:cs typeface="Arial" panose="020B0604020202020204" pitchFamily="34" charset="0"/>
              </a:rPr>
              <a:t> (50 – (3x3) = 41</a:t>
            </a:r>
            <a:r>
              <a:rPr lang="tr-TR" sz="2200" dirty="0" smtClean="0">
                <a:solidFill>
                  <a:srgbClr val="FFFFFF"/>
                </a:solidFill>
                <a:latin typeface="Arial" panose="020B0604020202020204" pitchFamily="34" charset="0"/>
                <a:cs typeface="Arial" panose="020B0604020202020204" pitchFamily="34" charset="0"/>
              </a:rPr>
              <a:t>)  ve (</a:t>
            </a:r>
            <a:r>
              <a:rPr lang="en-US" sz="2200" dirty="0" smtClean="0">
                <a:solidFill>
                  <a:srgbClr val="FFFFFF"/>
                </a:solidFill>
                <a:latin typeface="Arial" panose="020B0604020202020204" pitchFamily="34" charset="0"/>
                <a:cs typeface="Arial" panose="020B0604020202020204" pitchFamily="34" charset="0"/>
              </a:rPr>
              <a:t>50 + </a:t>
            </a:r>
            <a:r>
              <a:rPr lang="tr-TR" sz="2200" dirty="0" smtClean="0">
                <a:solidFill>
                  <a:srgbClr val="FFFFFF"/>
                </a:solidFill>
                <a:latin typeface="Arial" panose="020B0604020202020204" pitchFamily="34" charset="0"/>
                <a:cs typeface="Arial" panose="020B0604020202020204" pitchFamily="34" charset="0"/>
              </a:rPr>
              <a:t>(</a:t>
            </a:r>
            <a:r>
              <a:rPr lang="en-US" sz="2200" dirty="0" smtClean="0">
                <a:solidFill>
                  <a:srgbClr val="FFFFFF"/>
                </a:solidFill>
                <a:latin typeface="Arial" panose="020B0604020202020204" pitchFamily="34" charset="0"/>
                <a:cs typeface="Arial" panose="020B0604020202020204" pitchFamily="34" charset="0"/>
              </a:rPr>
              <a:t>3</a:t>
            </a:r>
            <a:r>
              <a:rPr lang="tr-TR" sz="2200" dirty="0" smtClean="0">
                <a:solidFill>
                  <a:srgbClr val="FFFFFF"/>
                </a:solidFill>
                <a:latin typeface="Arial" panose="020B0604020202020204" pitchFamily="34" charset="0"/>
                <a:cs typeface="Arial" panose="020B0604020202020204" pitchFamily="34" charset="0"/>
              </a:rPr>
              <a:t>x</a:t>
            </a:r>
            <a:r>
              <a:rPr lang="en-US" sz="2200" dirty="0" smtClean="0">
                <a:solidFill>
                  <a:srgbClr val="FFFFFF"/>
                </a:solidFill>
                <a:latin typeface="Arial" panose="020B0604020202020204" pitchFamily="34" charset="0"/>
                <a:cs typeface="Arial" panose="020B0604020202020204" pitchFamily="34" charset="0"/>
              </a:rPr>
              <a:t>3</a:t>
            </a:r>
            <a:r>
              <a:rPr lang="tr-TR" sz="2200" dirty="0" smtClean="0">
                <a:solidFill>
                  <a:srgbClr val="FFFFFF"/>
                </a:solidFill>
                <a:latin typeface="Arial" panose="020B0604020202020204" pitchFamily="34" charset="0"/>
                <a:cs typeface="Arial" panose="020B0604020202020204" pitchFamily="34" charset="0"/>
              </a:rPr>
              <a:t>)</a:t>
            </a:r>
            <a:r>
              <a:rPr lang="en-US" sz="2200" dirty="0" smtClean="0">
                <a:solidFill>
                  <a:srgbClr val="FFFFFF"/>
                </a:solidFill>
                <a:latin typeface="Arial" panose="020B0604020202020204" pitchFamily="34" charset="0"/>
                <a:cs typeface="Arial" panose="020B0604020202020204" pitchFamily="34" charset="0"/>
              </a:rPr>
              <a:t> = 59</a:t>
            </a:r>
            <a:r>
              <a:rPr lang="tr-TR" sz="2200" dirty="0" smtClean="0">
                <a:solidFill>
                  <a:srgbClr val="FFFFFF"/>
                </a:solidFill>
                <a:latin typeface="Arial" panose="020B0604020202020204" pitchFamily="34" charset="0"/>
                <a:cs typeface="Arial" panose="020B0604020202020204" pitchFamily="34" charset="0"/>
              </a:rPr>
              <a:t>)</a:t>
            </a:r>
            <a:endParaRPr lang="en-US" sz="2200" dirty="0" smtClean="0">
              <a:solidFill>
                <a:srgbClr val="FFFFFF"/>
              </a:solidFill>
              <a:latin typeface="Arial" panose="020B0604020202020204" pitchFamily="34" charset="0"/>
              <a:cs typeface="Arial" panose="020B0604020202020204" pitchFamily="34" charset="0"/>
            </a:endParaRPr>
          </a:p>
          <a:p>
            <a:r>
              <a:rPr lang="tr-TR" sz="2200" dirty="0">
                <a:solidFill>
                  <a:srgbClr val="FFFFFF"/>
                </a:solidFill>
                <a:latin typeface="Arial" panose="020B0604020202020204" pitchFamily="34" charset="0"/>
                <a:cs typeface="Arial" panose="020B0604020202020204" pitchFamily="34" charset="0"/>
              </a:rPr>
              <a:t>%99 </a:t>
            </a:r>
            <a:r>
              <a:rPr lang="tr-TR" sz="2200" dirty="0" smtClean="0">
                <a:solidFill>
                  <a:srgbClr val="FFFFFF"/>
                </a:solidFill>
                <a:latin typeface="Arial" panose="020B0604020202020204" pitchFamily="34" charset="0"/>
                <a:cs typeface="Arial" panose="020B0604020202020204" pitchFamily="34" charset="0"/>
              </a:rPr>
              <a:t>olasılıkla gerçek puan aralığı 41– 59 arasındadır. </a:t>
            </a:r>
            <a:endParaRPr lang="en-US" sz="2200" dirty="0">
              <a:solidFill>
                <a:srgbClr val="FFFFFF"/>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205" y="5662385"/>
            <a:ext cx="2951888" cy="78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440319"/>
      </p:ext>
    </p:extLst>
  </p:cSld>
  <p:clrMapOvr>
    <a:masterClrMapping/>
  </p:clrMapOvr>
  <p:transition spd="slow">
    <p:comb/>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563" y="1178708"/>
            <a:ext cx="10571998" cy="970450"/>
          </a:xfrm>
        </p:spPr>
        <p:txBody>
          <a:bodyPr/>
          <a:lstStyle/>
          <a:p>
            <a:r>
              <a:rPr lang="tr-TR" dirty="0" smtClean="0"/>
              <a:t>Öğrencinin Başarısını Değerlendirmede  </a:t>
            </a:r>
            <a:br>
              <a:rPr lang="tr-TR" dirty="0" smtClean="0"/>
            </a:br>
            <a:r>
              <a:rPr lang="tr-TR" dirty="0" smtClean="0"/>
              <a:t>      Ölçmenin Standart Hatasının Kullanımı  </a:t>
            </a:r>
            <a:br>
              <a:rPr lang="tr-TR" dirty="0" smtClean="0"/>
            </a:br>
            <a:endParaRPr lang="tr-TR" dirty="0"/>
          </a:p>
        </p:txBody>
      </p:sp>
      <p:sp>
        <p:nvSpPr>
          <p:cNvPr id="3" name="Rectangle 2"/>
          <p:cNvSpPr/>
          <p:nvPr/>
        </p:nvSpPr>
        <p:spPr>
          <a:xfrm>
            <a:off x="1086197" y="2532532"/>
            <a:ext cx="6473702" cy="3416320"/>
          </a:xfrm>
          <a:prstGeom prst="rect">
            <a:avLst/>
          </a:prstGeom>
        </p:spPr>
        <p:txBody>
          <a:bodyPr wrap="square">
            <a:spAutoFit/>
          </a:bodyPr>
          <a:lstStyle/>
          <a:p>
            <a:pPr>
              <a:buClr>
                <a:schemeClr val="accent1"/>
              </a:buClr>
              <a:buFont typeface="Wingdings" pitchFamily="2" charset="2"/>
              <a:buChar char="v"/>
            </a:pPr>
            <a:r>
              <a:rPr lang="tr-TR" sz="2400" u="sng" dirty="0" smtClean="0">
                <a:latin typeface="Arial" panose="020B0604020202020204" pitchFamily="34" charset="0"/>
                <a:cs typeface="Arial" panose="020B0604020202020204" pitchFamily="34" charset="0"/>
              </a:rPr>
              <a:t>Öğretmenler Dikkat!</a:t>
            </a:r>
            <a:endParaRPr lang="tr-TR" sz="2400" u="sng" dirty="0">
              <a:latin typeface="Arial" panose="020B0604020202020204" pitchFamily="34" charset="0"/>
              <a:cs typeface="Arial" panose="020B0604020202020204" pitchFamily="34" charset="0"/>
            </a:endParaRPr>
          </a:p>
          <a:p>
            <a:pPr>
              <a:buClr>
                <a:schemeClr val="accent1"/>
              </a:buClr>
              <a:buFont typeface="Wingdings" pitchFamily="2" charset="2"/>
              <a:buChar char="v"/>
            </a:pPr>
            <a:r>
              <a:rPr lang="tr-TR" sz="2400" dirty="0" smtClean="0">
                <a:latin typeface="Arial" panose="020B0604020202020204" pitchFamily="34" charset="0"/>
                <a:cs typeface="Arial" panose="020B0604020202020204" pitchFamily="34" charset="0"/>
              </a:rPr>
              <a:t>Bir öğrencinin puanının ölçmenin standart hatası hesaba katılarak, belli sınırlar içinde yorumlanması, verilecek kararının daha uygun olmasına katkı sağlar . </a:t>
            </a:r>
          </a:p>
          <a:p>
            <a:pPr>
              <a:buClr>
                <a:schemeClr val="accent1"/>
              </a:buClr>
              <a:buFont typeface="Wingdings" pitchFamily="2" charset="2"/>
              <a:buChar char="v"/>
            </a:pPr>
            <a:endParaRPr lang="tr-TR" sz="2400" dirty="0">
              <a:latin typeface="Arial" panose="020B0604020202020204" pitchFamily="34" charset="0"/>
              <a:cs typeface="Arial" panose="020B0604020202020204" pitchFamily="34" charset="0"/>
            </a:endParaRPr>
          </a:p>
          <a:p>
            <a:pPr>
              <a:buClr>
                <a:schemeClr val="accent1"/>
              </a:buClr>
              <a:buFont typeface="Wingdings" pitchFamily="2" charset="2"/>
              <a:buChar char="v"/>
            </a:pPr>
            <a:r>
              <a:rPr lang="tr-TR" sz="2400" dirty="0" smtClean="0">
                <a:latin typeface="Arial" panose="020B0604020202020204" pitchFamily="34" charset="0"/>
                <a:cs typeface="Arial" panose="020B0604020202020204" pitchFamily="34" charset="0"/>
              </a:rPr>
              <a:t>Eğer ölçmenin standart hatası yüksek ise öğrencinin başarısını ifade eden puanın güven aralığı da geniş olacaktır.</a:t>
            </a:r>
            <a:endParaRPr lang="tr-TR" sz="2400" dirty="0">
              <a:latin typeface="Arial" panose="020B0604020202020204" pitchFamily="34" charset="0"/>
              <a:cs typeface="Arial" panose="020B0604020202020204" pitchFamily="34" charset="0"/>
            </a:endParaRPr>
          </a:p>
        </p:txBody>
      </p:sp>
      <p:pic>
        <p:nvPicPr>
          <p:cNvPr id="4" name="Picture 3" descr="lPRjI1lO_400x400.jpg"/>
          <p:cNvPicPr>
            <a:picLocks noChangeAspect="1"/>
          </p:cNvPicPr>
          <p:nvPr/>
        </p:nvPicPr>
        <p:blipFill>
          <a:blip r:embed="rId2" cstate="print"/>
          <a:stretch>
            <a:fillRect/>
          </a:stretch>
        </p:blipFill>
        <p:spPr>
          <a:xfrm>
            <a:off x="8084040" y="2601884"/>
            <a:ext cx="3478964" cy="32585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Metin kutusu 4"/>
          <p:cNvSpPr txBox="1"/>
          <p:nvPr/>
        </p:nvSpPr>
        <p:spPr>
          <a:xfrm>
            <a:off x="8397025" y="5344732"/>
            <a:ext cx="1133341" cy="369332"/>
          </a:xfrm>
          <a:prstGeom prst="rect">
            <a:avLst/>
          </a:prstGeom>
          <a:noFill/>
        </p:spPr>
        <p:txBody>
          <a:bodyPr wrap="square" rtlCol="0">
            <a:spAutoFit/>
          </a:bodyPr>
          <a:lstStyle/>
          <a:p>
            <a:r>
              <a:rPr lang="tr-TR" b="1" dirty="0" smtClean="0">
                <a:solidFill>
                  <a:schemeClr val="bg1"/>
                </a:solidFill>
              </a:rPr>
              <a:t>PUAN</a:t>
            </a:r>
            <a:endParaRPr lang="tr-TR" b="1" dirty="0">
              <a:solidFill>
                <a:schemeClr val="bg1"/>
              </a:solidFill>
            </a:endParaRPr>
          </a:p>
        </p:txBody>
      </p:sp>
      <p:sp>
        <p:nvSpPr>
          <p:cNvPr id="6" name="Metin kutusu 5"/>
          <p:cNvSpPr txBox="1"/>
          <p:nvPr/>
        </p:nvSpPr>
        <p:spPr>
          <a:xfrm>
            <a:off x="10109915" y="5344732"/>
            <a:ext cx="1352282" cy="369332"/>
          </a:xfrm>
          <a:prstGeom prst="rect">
            <a:avLst/>
          </a:prstGeom>
          <a:noFill/>
        </p:spPr>
        <p:txBody>
          <a:bodyPr wrap="square" rtlCol="0">
            <a:spAutoFit/>
          </a:bodyPr>
          <a:lstStyle/>
          <a:p>
            <a:r>
              <a:rPr lang="tr-TR" b="1" dirty="0" smtClean="0">
                <a:solidFill>
                  <a:schemeClr val="bg1"/>
                </a:solidFill>
              </a:rPr>
              <a:t>KARAR</a:t>
            </a:r>
            <a:endParaRPr lang="tr-TR" b="1" dirty="0">
              <a:solidFill>
                <a:schemeClr val="bg1"/>
              </a:solidFill>
            </a:endParaRPr>
          </a:p>
        </p:txBody>
      </p:sp>
    </p:spTree>
  </p:cSld>
  <p:clrMapOvr>
    <a:masterClrMapping/>
  </p:clrMapOvr>
  <p:transition spd="slow">
    <p:comb/>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05" y="827514"/>
            <a:ext cx="10571998" cy="970450"/>
          </a:xfrm>
        </p:spPr>
        <p:txBody>
          <a:bodyPr/>
          <a:lstStyle/>
          <a:p>
            <a:r>
              <a:rPr lang="tr-TR" sz="3200" dirty="0" smtClean="0">
                <a:latin typeface="+mn-lt"/>
              </a:rPr>
              <a:t>ÖLÇÜMLERİN (Puanların) GÜVENİRLİĞİ</a:t>
            </a:r>
            <a:br>
              <a:rPr lang="tr-TR" sz="3200" dirty="0" smtClean="0">
                <a:latin typeface="+mn-lt"/>
              </a:rPr>
            </a:br>
            <a:endParaRPr lang="tr-TR" sz="3200" dirty="0">
              <a:latin typeface="+mn-lt"/>
            </a:endParaRPr>
          </a:p>
        </p:txBody>
      </p:sp>
      <p:sp>
        <p:nvSpPr>
          <p:cNvPr id="3" name="Rectangle 2"/>
          <p:cNvSpPr/>
          <p:nvPr/>
        </p:nvSpPr>
        <p:spPr>
          <a:xfrm>
            <a:off x="979136" y="2416756"/>
            <a:ext cx="10228333" cy="1938992"/>
          </a:xfrm>
          <a:prstGeom prst="rect">
            <a:avLst/>
          </a:prstGeom>
        </p:spPr>
        <p:txBody>
          <a:bodyPr wrap="square">
            <a:spAutoFit/>
          </a:bodyPr>
          <a:lstStyle/>
          <a:p>
            <a:pPr lvl="1">
              <a:buClr>
                <a:schemeClr val="accent1">
                  <a:lumMod val="75000"/>
                </a:schemeClr>
              </a:buClr>
              <a:buFont typeface="Courier New" pitchFamily="49" charset="0"/>
              <a:buChar char="o"/>
            </a:pPr>
            <a:r>
              <a:rPr lang="tr-TR" sz="2400" dirty="0" smtClean="0">
                <a:latin typeface="Arial" panose="020B0604020202020204" pitchFamily="34" charset="0"/>
                <a:cs typeface="Arial" panose="020B0604020202020204" pitchFamily="34" charset="0"/>
              </a:rPr>
              <a:t>Ölçümlerin güvenirliğinin yüksek olması tesadüfi hataların az olmasıyla mümkündür.</a:t>
            </a:r>
          </a:p>
          <a:p>
            <a:pPr lvl="1">
              <a:buClr>
                <a:schemeClr val="accent1">
                  <a:lumMod val="75000"/>
                </a:schemeClr>
              </a:buClr>
              <a:buFont typeface="Courier New" pitchFamily="49" charset="0"/>
              <a:buChar char="o"/>
            </a:pPr>
            <a:r>
              <a:rPr lang="tr-TR" sz="2400" dirty="0" smtClean="0">
                <a:latin typeface="Arial" panose="020B0604020202020204" pitchFamily="34" charset="0"/>
                <a:cs typeface="Arial" panose="020B0604020202020204" pitchFamily="34" charset="0"/>
              </a:rPr>
              <a:t>Ölçümlere hataların karışması güvenirliği düşürür.</a:t>
            </a:r>
          </a:p>
          <a:p>
            <a:pPr lvl="1">
              <a:buClr>
                <a:schemeClr val="accent1">
                  <a:lumMod val="75000"/>
                </a:schemeClr>
              </a:buClr>
              <a:buFont typeface="Courier New" pitchFamily="49" charset="0"/>
              <a:buChar char="o"/>
            </a:pPr>
            <a:r>
              <a:rPr lang="tr-TR" sz="2400" dirty="0" smtClean="0">
                <a:latin typeface="Arial" panose="020B0604020202020204" pitchFamily="34" charset="0"/>
                <a:cs typeface="Arial" panose="020B0604020202020204" pitchFamily="34" charset="0"/>
              </a:rPr>
              <a:t>Güvenirlik, neyi ölçüyorsak, ölçtüğümüz niteliği hatasız veya doğru ölçebilme derecemizi belirtir.</a:t>
            </a:r>
          </a:p>
        </p:txBody>
      </p:sp>
      <p:pic>
        <p:nvPicPr>
          <p:cNvPr id="4" name="Picture 3" descr="492.jpg"/>
          <p:cNvPicPr>
            <a:picLocks noChangeAspect="1"/>
          </p:cNvPicPr>
          <p:nvPr/>
        </p:nvPicPr>
        <p:blipFill>
          <a:blip r:embed="rId2" cstate="print"/>
          <a:stretch>
            <a:fillRect/>
          </a:stretch>
        </p:blipFill>
        <p:spPr>
          <a:xfrm>
            <a:off x="1712422" y="4696692"/>
            <a:ext cx="8595360" cy="192823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omb/>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816" y="681857"/>
            <a:ext cx="10571998" cy="970450"/>
          </a:xfrm>
        </p:spPr>
        <p:txBody>
          <a:bodyPr/>
          <a:lstStyle/>
          <a:p>
            <a:r>
              <a:rPr lang="tr-TR" sz="3200" dirty="0" smtClean="0">
                <a:solidFill>
                  <a:schemeClr val="tx1"/>
                </a:solidFill>
                <a:latin typeface="+mn-lt"/>
              </a:rPr>
              <a:t>Güvenirliği Etkileyen Faktörler</a:t>
            </a:r>
            <a:br>
              <a:rPr lang="tr-TR" sz="3200" dirty="0" smtClean="0">
                <a:solidFill>
                  <a:schemeClr val="tx1"/>
                </a:solidFill>
                <a:latin typeface="+mn-lt"/>
              </a:rPr>
            </a:br>
            <a:endParaRPr lang="tr-TR" sz="3200" dirty="0">
              <a:solidFill>
                <a:schemeClr val="tx1"/>
              </a:solidFill>
              <a:latin typeface="+mn-lt"/>
            </a:endParaRPr>
          </a:p>
        </p:txBody>
      </p:sp>
      <p:sp>
        <p:nvSpPr>
          <p:cNvPr id="3" name="Content Placeholder 2"/>
          <p:cNvSpPr>
            <a:spLocks noGrp="1"/>
          </p:cNvSpPr>
          <p:nvPr>
            <p:ph sz="half" idx="1"/>
          </p:nvPr>
        </p:nvSpPr>
        <p:spPr>
          <a:xfrm>
            <a:off x="307497" y="1988457"/>
            <a:ext cx="5575707" cy="4468987"/>
          </a:xfrm>
          <a:ln>
            <a:solidFill>
              <a:schemeClr val="accent1"/>
            </a:solidFill>
          </a:ln>
        </p:spPr>
        <p:txBody>
          <a:bodyPr>
            <a:normAutofit/>
          </a:bodyPr>
          <a:lstStyle/>
          <a:p>
            <a:pPr>
              <a:buNone/>
            </a:pPr>
            <a:endParaRPr lang="tr-TR" b="1" u="sng" dirty="0" smtClean="0">
              <a:latin typeface="Calibri" panose="020F0502020204030204" pitchFamily="34" charset="0"/>
              <a:cs typeface="Calibri" panose="020F0502020204030204" pitchFamily="34" charset="0"/>
            </a:endParaRPr>
          </a:p>
          <a:p>
            <a:pPr>
              <a:buNone/>
            </a:pPr>
            <a:r>
              <a:rPr lang="tr-TR" b="1" dirty="0" smtClean="0">
                <a:latin typeface="Calibri" panose="020F0502020204030204" pitchFamily="34" charset="0"/>
                <a:cs typeface="Calibri" panose="020F0502020204030204" pitchFamily="34" charset="0"/>
              </a:rPr>
              <a:t>1. </a:t>
            </a:r>
            <a:r>
              <a:rPr lang="tr-TR" sz="2600" b="1" dirty="0" smtClean="0">
                <a:latin typeface="Calibri" panose="020F0502020204030204" pitchFamily="34" charset="0"/>
                <a:cs typeface="Calibri" panose="020F0502020204030204" pitchFamily="34" charset="0"/>
              </a:rPr>
              <a:t>Testteki soru sayısı ve test sorularının kalitesi</a:t>
            </a:r>
          </a:p>
          <a:p>
            <a:pPr>
              <a:buFont typeface="Wingdings" pitchFamily="2" charset="2"/>
              <a:buChar char="Ø"/>
            </a:pPr>
            <a:r>
              <a:rPr lang="tr-TR" sz="2200" dirty="0" smtClean="0">
                <a:latin typeface="Calibri" panose="020F0502020204030204" pitchFamily="34" charset="0"/>
                <a:cs typeface="Calibri" panose="020F0502020204030204" pitchFamily="34" charset="0"/>
              </a:rPr>
              <a:t>Testteki soru sayısının arttırılması, öğrencinin gerçek puanına daha yakın bir puan elde etme ihtimalini arttırır.</a:t>
            </a:r>
          </a:p>
          <a:p>
            <a:pPr>
              <a:buFont typeface="Wingdings" pitchFamily="2" charset="2"/>
              <a:buChar char="Ø"/>
            </a:pPr>
            <a:r>
              <a:rPr lang="tr-TR" sz="2200" dirty="0" smtClean="0">
                <a:latin typeface="Calibri" panose="020F0502020204030204" pitchFamily="34" charset="0"/>
                <a:cs typeface="Calibri" panose="020F0502020204030204" pitchFamily="34" charset="0"/>
              </a:rPr>
              <a:t>Teste eklenen soruların teknik özellikleri de test puanlarının güvenilirliğini etkiler.  </a:t>
            </a:r>
          </a:p>
          <a:p>
            <a:pPr>
              <a:buFont typeface="Wingdings" pitchFamily="2" charset="2"/>
              <a:buChar char="Ø"/>
            </a:pPr>
            <a:endParaRPr lang="tr-TR" dirty="0" smtClean="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6187415" y="2206102"/>
            <a:ext cx="5578404" cy="4243250"/>
          </a:xfrm>
          <a:ln>
            <a:solidFill>
              <a:schemeClr val="accent1"/>
            </a:solidFill>
          </a:ln>
        </p:spPr>
        <p:txBody>
          <a:bodyPr>
            <a:normAutofit/>
          </a:bodyPr>
          <a:lstStyle/>
          <a:p>
            <a:pPr>
              <a:buNone/>
            </a:pPr>
            <a:r>
              <a:rPr lang="tr-TR" sz="2200" b="1" dirty="0" smtClean="0">
                <a:latin typeface="Calibri" panose="020F0502020204030204" pitchFamily="34" charset="0"/>
                <a:cs typeface="Calibri" panose="020F0502020204030204" pitchFamily="34" charset="0"/>
              </a:rPr>
              <a:t>2. Sınav Zamanı ve Süresi</a:t>
            </a:r>
          </a:p>
          <a:p>
            <a:pPr>
              <a:buFont typeface="Wingdings" pitchFamily="2" charset="2"/>
              <a:buChar char="Ø"/>
            </a:pPr>
            <a:r>
              <a:rPr lang="tr-TR" sz="2200" dirty="0" smtClean="0">
                <a:latin typeface="Calibri" panose="020F0502020204030204" pitchFamily="34" charset="0"/>
                <a:cs typeface="Calibri" panose="020F0502020204030204" pitchFamily="34" charset="0"/>
              </a:rPr>
              <a:t>Test-tekrar test yöntemi kullanıldığında, iki uygulama arasındaki zaman aralığı fazla oldukça, gerçek puanın değişme ihtimali yüksek olacaktır.</a:t>
            </a:r>
          </a:p>
          <a:p>
            <a:pPr>
              <a:buFont typeface="Wingdings" pitchFamily="2" charset="2"/>
              <a:buChar char="Ø"/>
            </a:pPr>
            <a:r>
              <a:rPr lang="tr-TR" sz="2200" dirty="0" smtClean="0">
                <a:latin typeface="Calibri" panose="020F0502020204030204" pitchFamily="34" charset="0"/>
                <a:cs typeface="Calibri" panose="020F0502020204030204" pitchFamily="34" charset="0"/>
              </a:rPr>
              <a:t>Sınav süresinin gereğinden az veya çok verilmesi durumunda da ölçümlerin güvenirliği düşer.</a:t>
            </a:r>
          </a:p>
          <a:p>
            <a:endParaRPr lang="tr-TR" sz="2200" dirty="0">
              <a:latin typeface="Calibri" panose="020F0502020204030204" pitchFamily="34" charset="0"/>
              <a:cs typeface="Calibri" panose="020F0502020204030204" pitchFamily="34" charset="0"/>
            </a:endParaRPr>
          </a:p>
        </p:txBody>
      </p:sp>
    </p:spTree>
  </p:cSld>
  <p:clrMapOvr>
    <a:masterClrMapping/>
  </p:clrMapOvr>
  <p:transition spd="slow">
    <p:comb/>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806506" y="1213806"/>
            <a:ext cx="5602386" cy="5755422"/>
          </a:xfrm>
          <a:prstGeom prst="rect">
            <a:avLst/>
          </a:prstGeom>
          <a:ln>
            <a:solidFill>
              <a:schemeClr val="accent1"/>
            </a:solidFill>
          </a:ln>
        </p:spPr>
        <p:txBody>
          <a:bodyPr wrap="square">
            <a:spAutoFit/>
          </a:bodyPr>
          <a:lstStyle/>
          <a:p>
            <a:pPr>
              <a:buClr>
                <a:schemeClr val="accent1"/>
              </a:buClr>
            </a:pPr>
            <a:r>
              <a:rPr lang="tr-TR" sz="2400" b="1" dirty="0" smtClean="0">
                <a:solidFill>
                  <a:schemeClr val="bg1"/>
                </a:solidFill>
                <a:latin typeface="Arial" panose="020B0604020202020204" pitchFamily="34" charset="0"/>
                <a:cs typeface="Arial" panose="020B0604020202020204" pitchFamily="34" charset="0"/>
              </a:rPr>
              <a:t>3. Testin güçlüğü ve örnekleme hatası</a:t>
            </a:r>
          </a:p>
          <a:p>
            <a:pPr>
              <a:spcBef>
                <a:spcPts val="600"/>
              </a:spcBef>
              <a:spcAft>
                <a:spcPts val="600"/>
              </a:spcAft>
              <a:buClr>
                <a:schemeClr val="accent1"/>
              </a:buClr>
              <a:buFont typeface="Wingdings" pitchFamily="2" charset="2"/>
              <a:buChar char="Ø"/>
            </a:pPr>
            <a:r>
              <a:rPr lang="tr-TR" sz="2200" dirty="0" smtClean="0">
                <a:solidFill>
                  <a:schemeClr val="bg1"/>
                </a:solidFill>
                <a:latin typeface="Arial" panose="020B0604020202020204" pitchFamily="34" charset="0"/>
                <a:cs typeface="Arial" panose="020B0604020202020204" pitchFamily="34" charset="0"/>
              </a:rPr>
              <a:t>Testin </a:t>
            </a:r>
            <a:r>
              <a:rPr lang="tr-TR" sz="2200" b="1" dirty="0" smtClean="0">
                <a:solidFill>
                  <a:schemeClr val="bg1"/>
                </a:solidFill>
                <a:latin typeface="Arial" panose="020B0604020202020204" pitchFamily="34" charset="0"/>
                <a:cs typeface="Arial" panose="020B0604020202020204" pitchFamily="34" charset="0"/>
              </a:rPr>
              <a:t>çok zor </a:t>
            </a:r>
            <a:r>
              <a:rPr lang="tr-TR" sz="2200" dirty="0" smtClean="0">
                <a:solidFill>
                  <a:schemeClr val="bg1"/>
                </a:solidFill>
                <a:latin typeface="Arial" panose="020B0604020202020204" pitchFamily="34" charset="0"/>
                <a:cs typeface="Arial" panose="020B0604020202020204" pitchFamily="34" charset="0"/>
              </a:rPr>
              <a:t>veya </a:t>
            </a:r>
            <a:r>
              <a:rPr lang="tr-TR" sz="2200" b="1" dirty="0" smtClean="0">
                <a:solidFill>
                  <a:schemeClr val="bg1"/>
                </a:solidFill>
                <a:latin typeface="Arial" panose="020B0604020202020204" pitchFamily="34" charset="0"/>
                <a:cs typeface="Arial" panose="020B0604020202020204" pitchFamily="34" charset="0"/>
              </a:rPr>
              <a:t>çok kolay </a:t>
            </a:r>
            <a:r>
              <a:rPr lang="tr-TR" sz="2200" dirty="0" smtClean="0">
                <a:solidFill>
                  <a:schemeClr val="bg1"/>
                </a:solidFill>
                <a:latin typeface="Arial" panose="020B0604020202020204" pitchFamily="34" charset="0"/>
                <a:cs typeface="Arial" panose="020B0604020202020204" pitchFamily="34" charset="0"/>
              </a:rPr>
              <a:t>olması durumunda, öğrencilerin arasındaki farklılığı yansıtma düzeyi veya gerçek bilgi düzeyini yansıtma düzeyi düşer</a:t>
            </a:r>
            <a:r>
              <a:rPr lang="tr-TR" sz="2200" b="1" dirty="0" smtClean="0">
                <a:solidFill>
                  <a:schemeClr val="bg1"/>
                </a:solidFill>
                <a:latin typeface="Arial" panose="020B0604020202020204" pitchFamily="34" charset="0"/>
                <a:cs typeface="Arial" panose="020B0604020202020204" pitchFamily="34" charset="0"/>
              </a:rPr>
              <a:t>. </a:t>
            </a:r>
          </a:p>
          <a:p>
            <a:pPr>
              <a:spcBef>
                <a:spcPts val="600"/>
              </a:spcBef>
              <a:spcAft>
                <a:spcPts val="600"/>
              </a:spcAft>
              <a:buClr>
                <a:schemeClr val="accent1"/>
              </a:buClr>
              <a:buFont typeface="Wingdings" pitchFamily="2" charset="2"/>
              <a:buChar char="Ø"/>
            </a:pPr>
            <a:r>
              <a:rPr lang="tr-TR" sz="2200" dirty="0" smtClean="0">
                <a:solidFill>
                  <a:schemeClr val="bg1"/>
                </a:solidFill>
                <a:latin typeface="Arial" panose="020B0604020202020204" pitchFamily="34" charset="0"/>
                <a:cs typeface="Arial" panose="020B0604020202020204" pitchFamily="34" charset="0"/>
              </a:rPr>
              <a:t>Testteki soruların orta güçlükte (0,50) </a:t>
            </a:r>
            <a:r>
              <a:rPr lang="tr-TR" sz="2200" dirty="0">
                <a:solidFill>
                  <a:schemeClr val="bg1"/>
                </a:solidFill>
                <a:latin typeface="Arial" panose="020B0604020202020204" pitchFamily="34" charset="0"/>
                <a:cs typeface="Arial" panose="020B0604020202020204" pitchFamily="34" charset="0"/>
              </a:rPr>
              <a:t>olması </a:t>
            </a:r>
            <a:r>
              <a:rPr lang="tr-TR" sz="2200" dirty="0" smtClean="0">
                <a:solidFill>
                  <a:schemeClr val="bg1"/>
                </a:solidFill>
                <a:latin typeface="Arial" panose="020B0604020202020204" pitchFamily="34" charset="0"/>
                <a:cs typeface="Arial" panose="020B0604020202020204" pitchFamily="34" charset="0"/>
              </a:rPr>
              <a:t>testin güvenirliğini </a:t>
            </a:r>
            <a:r>
              <a:rPr lang="tr-TR" sz="2200" dirty="0">
                <a:solidFill>
                  <a:schemeClr val="bg1"/>
                </a:solidFill>
                <a:latin typeface="Arial" panose="020B0604020202020204" pitchFamily="34" charset="0"/>
                <a:cs typeface="Arial" panose="020B0604020202020204" pitchFamily="34" charset="0"/>
              </a:rPr>
              <a:t>artırır</a:t>
            </a:r>
            <a:r>
              <a:rPr lang="tr-TR" sz="2200" dirty="0" smtClean="0">
                <a:solidFill>
                  <a:schemeClr val="bg1"/>
                </a:solidFill>
                <a:latin typeface="Arial" panose="020B0604020202020204" pitchFamily="34" charset="0"/>
                <a:cs typeface="Arial" panose="020B0604020202020204" pitchFamily="34" charset="0"/>
              </a:rPr>
              <a:t>. Test çok zor ya da çok kolay olursa öğrencilerin puanları birbirine yakın olur. Bu da güvenirliği düşürür.</a:t>
            </a:r>
          </a:p>
          <a:p>
            <a:pPr>
              <a:spcBef>
                <a:spcPts val="600"/>
              </a:spcBef>
              <a:spcAft>
                <a:spcPts val="600"/>
              </a:spcAft>
              <a:buClr>
                <a:schemeClr val="accent1"/>
              </a:buClr>
              <a:buFont typeface="Wingdings" pitchFamily="2" charset="2"/>
              <a:buChar char="Ø"/>
            </a:pPr>
            <a:r>
              <a:rPr lang="tr-TR" sz="2200" dirty="0" smtClean="0">
                <a:solidFill>
                  <a:schemeClr val="bg1"/>
                </a:solidFill>
                <a:latin typeface="Arial" panose="020B0604020202020204" pitchFamily="34" charset="0"/>
                <a:cs typeface="Arial" panose="020B0604020202020204" pitchFamily="34" charset="0"/>
              </a:rPr>
              <a:t>Güvenirlik kontrolünde örneklemin evreni temsil gücü yüksek olmalıdır.</a:t>
            </a:r>
          </a:p>
          <a:p>
            <a:pPr>
              <a:buClr>
                <a:schemeClr val="accent1"/>
              </a:buClr>
              <a:buFont typeface="Wingdings" pitchFamily="2" charset="2"/>
              <a:buChar char="Ø"/>
            </a:pPr>
            <a:endParaRPr lang="tr-TR" sz="2400" b="1" dirty="0" smtClean="0">
              <a:solidFill>
                <a:schemeClr val="bg1"/>
              </a:solidFill>
              <a:latin typeface="Arial" panose="020B0604020202020204" pitchFamily="34" charset="0"/>
              <a:cs typeface="Arial" panose="020B0604020202020204" pitchFamily="34" charset="0"/>
            </a:endParaRPr>
          </a:p>
          <a:p>
            <a:pPr>
              <a:buClr>
                <a:schemeClr val="accent1"/>
              </a:buClr>
            </a:pPr>
            <a:endParaRPr lang="tr-TR" sz="2400" b="1" dirty="0" smtClean="0">
              <a:solidFill>
                <a:schemeClr val="bg1"/>
              </a:solidFill>
            </a:endParaRPr>
          </a:p>
        </p:txBody>
      </p:sp>
      <p:sp>
        <p:nvSpPr>
          <p:cNvPr id="5" name="Rectangle 4"/>
          <p:cNvSpPr/>
          <p:nvPr/>
        </p:nvSpPr>
        <p:spPr>
          <a:xfrm>
            <a:off x="6716389" y="1213852"/>
            <a:ext cx="4762767" cy="4909036"/>
          </a:xfrm>
          <a:prstGeom prst="rect">
            <a:avLst/>
          </a:prstGeom>
          <a:ln>
            <a:solidFill>
              <a:schemeClr val="accent1"/>
            </a:solidFill>
          </a:ln>
        </p:spPr>
        <p:txBody>
          <a:bodyPr wrap="square">
            <a:spAutoFit/>
          </a:bodyPr>
          <a:lstStyle/>
          <a:p>
            <a:pPr lvl="0">
              <a:buClr>
                <a:srgbClr val="8664B0"/>
              </a:buClr>
            </a:pPr>
            <a:r>
              <a:rPr lang="tr-TR" sz="2400" b="1" dirty="0" smtClean="0">
                <a:solidFill>
                  <a:prstClr val="black"/>
                </a:solidFill>
                <a:latin typeface="Arial" panose="020B0604020202020204" pitchFamily="34" charset="0"/>
                <a:cs typeface="Arial" panose="020B0604020202020204" pitchFamily="34" charset="0"/>
              </a:rPr>
              <a:t>4.Şans Başarısı</a:t>
            </a:r>
          </a:p>
          <a:p>
            <a:pPr lvl="0">
              <a:spcBef>
                <a:spcPts val="600"/>
              </a:spcBef>
              <a:spcAft>
                <a:spcPts val="600"/>
              </a:spcAft>
              <a:buClr>
                <a:srgbClr val="8664B0"/>
              </a:buClr>
              <a:buFont typeface="Wingdings" pitchFamily="2" charset="2"/>
              <a:buChar char="Ø"/>
            </a:pPr>
            <a:r>
              <a:rPr lang="tr-TR" sz="2200" dirty="0" smtClean="0">
                <a:solidFill>
                  <a:prstClr val="black"/>
                </a:solidFill>
                <a:latin typeface="Arial" panose="020B0604020202020204" pitchFamily="34" charset="0"/>
                <a:cs typeface="Arial" panose="020B0604020202020204" pitchFamily="34" charset="0"/>
              </a:rPr>
              <a:t>Bir soru için cevabı hiç bilmeyen öğrencinin sadece şansla cevaplama olasılığı, o soru için şans başarısıdır. </a:t>
            </a:r>
          </a:p>
          <a:p>
            <a:pPr lvl="0">
              <a:spcBef>
                <a:spcPts val="600"/>
              </a:spcBef>
              <a:spcAft>
                <a:spcPts val="600"/>
              </a:spcAft>
              <a:buClr>
                <a:srgbClr val="8664B0"/>
              </a:buClr>
              <a:buFont typeface="Wingdings" pitchFamily="2" charset="2"/>
              <a:buChar char="Ø"/>
            </a:pPr>
            <a:r>
              <a:rPr lang="tr-TR" sz="2200" dirty="0" smtClean="0">
                <a:solidFill>
                  <a:prstClr val="black"/>
                </a:solidFill>
                <a:latin typeface="Arial" panose="020B0604020202020204" pitchFamily="34" charset="0"/>
                <a:cs typeface="Arial" panose="020B0604020202020204" pitchFamily="34" charset="0"/>
              </a:rPr>
              <a:t>Örneğin, Doğru – Yanlış testlerde %50, beş seçenekli çoktan seçmeli sorulardan oluşan testlerde %20 şans başarısı vardır.</a:t>
            </a:r>
          </a:p>
          <a:p>
            <a:pPr lvl="0">
              <a:spcBef>
                <a:spcPts val="600"/>
              </a:spcBef>
              <a:spcAft>
                <a:spcPts val="600"/>
              </a:spcAft>
              <a:buClr>
                <a:srgbClr val="8664B0"/>
              </a:buClr>
              <a:buFont typeface="Wingdings" pitchFamily="2" charset="2"/>
              <a:buChar char="Ø"/>
            </a:pPr>
            <a:r>
              <a:rPr lang="tr-TR" sz="2200" dirty="0" smtClean="0">
                <a:solidFill>
                  <a:prstClr val="black"/>
                </a:solidFill>
                <a:latin typeface="Arial" panose="020B0604020202020204" pitchFamily="34" charset="0"/>
                <a:cs typeface="Arial" panose="020B0604020202020204" pitchFamily="34" charset="0"/>
              </a:rPr>
              <a:t>Şans başarısı, hata puanı olduğundan ve gerçek bilgi - beceriyi yansıtmadığından puanların güvenilirliğini düşürür.</a:t>
            </a:r>
            <a:r>
              <a:rPr lang="tr-TR" sz="2200" dirty="0" smtClean="0">
                <a:solidFill>
                  <a:srgbClr val="FFFFFF"/>
                </a:solidFill>
                <a:latin typeface="Arial" panose="020B0604020202020204" pitchFamily="34" charset="0"/>
                <a:cs typeface="Arial" panose="020B0604020202020204" pitchFamily="34" charset="0"/>
              </a:rPr>
              <a:t>.</a:t>
            </a:r>
          </a:p>
        </p:txBody>
      </p:sp>
      <p:sp>
        <p:nvSpPr>
          <p:cNvPr id="7" name="Pentagon 6"/>
          <p:cNvSpPr/>
          <p:nvPr/>
        </p:nvSpPr>
        <p:spPr>
          <a:xfrm>
            <a:off x="0" y="194209"/>
            <a:ext cx="1610315" cy="6230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comb/>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825971" y="177502"/>
            <a:ext cx="9365183" cy="6370975"/>
          </a:xfrm>
          <a:prstGeom prst="rect">
            <a:avLst/>
          </a:prstGeom>
        </p:spPr>
        <p:txBody>
          <a:bodyPr wrap="square">
            <a:spAutoFit/>
          </a:bodyPr>
          <a:lstStyle/>
          <a:p>
            <a:pPr>
              <a:buClr>
                <a:schemeClr val="accent1"/>
              </a:buClr>
            </a:pPr>
            <a:r>
              <a:rPr lang="tr-TR" sz="2400" b="1" dirty="0" smtClean="0">
                <a:solidFill>
                  <a:schemeClr val="bg1"/>
                </a:solidFill>
                <a:latin typeface="Arial" panose="020B0604020202020204" pitchFamily="34" charset="0"/>
                <a:cs typeface="Arial" panose="020B0604020202020204" pitchFamily="34" charset="0"/>
              </a:rPr>
              <a:t>5.Testi Uygulama Koşulları</a:t>
            </a:r>
          </a:p>
          <a:p>
            <a:pPr>
              <a:buClr>
                <a:schemeClr val="accent1"/>
              </a:buClr>
              <a:buFont typeface="Wingdings" pitchFamily="2" charset="2"/>
              <a:buChar char="Ø"/>
            </a:pPr>
            <a:r>
              <a:rPr lang="tr-TR" sz="2400" dirty="0" smtClean="0">
                <a:solidFill>
                  <a:schemeClr val="bg1"/>
                </a:solidFill>
                <a:latin typeface="Arial" panose="020B0604020202020204" pitchFamily="34" charset="0"/>
                <a:cs typeface="Arial" panose="020B0604020202020204" pitchFamily="34" charset="0"/>
              </a:rPr>
              <a:t>Sınav salonunun koşulları, öğrencilerin testle ilgili açıklamaları okumamaları, açıklamaları ve soruları yanlış anlamaları, ölçme ortamının uygun olup olmaması ile ilgili durumlar, öğrencilerin sınav anındaki sağlık sorunları ve sınav stresleri gibi etkenler testten alınacak puanın güvenilirliğini etkiler. </a:t>
            </a:r>
          </a:p>
          <a:p>
            <a:pPr>
              <a:buClr>
                <a:schemeClr val="accent1"/>
              </a:buClr>
              <a:buFont typeface="Wingdings" pitchFamily="2" charset="2"/>
              <a:buChar char="Ø"/>
            </a:pPr>
            <a:endParaRPr lang="tr-TR" sz="2400" dirty="0" smtClean="0">
              <a:solidFill>
                <a:schemeClr val="bg1"/>
              </a:solidFill>
              <a:latin typeface="Arial" panose="020B0604020202020204" pitchFamily="34" charset="0"/>
              <a:cs typeface="Arial" panose="020B0604020202020204" pitchFamily="34" charset="0"/>
            </a:endParaRPr>
          </a:p>
          <a:p>
            <a:pPr>
              <a:buClr>
                <a:schemeClr val="accent1"/>
              </a:buClr>
              <a:buFont typeface="Wingdings" pitchFamily="2" charset="2"/>
              <a:buChar char="Ø"/>
            </a:pPr>
            <a:r>
              <a:rPr lang="tr-TR" sz="2400" dirty="0" smtClean="0">
                <a:solidFill>
                  <a:schemeClr val="bg1"/>
                </a:solidFill>
                <a:latin typeface="Arial" panose="020B0604020202020204" pitchFamily="34" charset="0"/>
                <a:cs typeface="Arial" panose="020B0604020202020204" pitchFamily="34" charset="0"/>
              </a:rPr>
              <a:t>Sınavlarda kopya çekilmesi test puanlarının güvenilirliğini önemli ölçüde düşürür. </a:t>
            </a:r>
          </a:p>
          <a:p>
            <a:pPr>
              <a:buClr>
                <a:schemeClr val="accent1"/>
              </a:buClr>
              <a:buFont typeface="Wingdings" pitchFamily="2" charset="2"/>
              <a:buChar char="Ø"/>
            </a:pPr>
            <a:endParaRPr lang="tr-TR" sz="2400" dirty="0" smtClean="0">
              <a:solidFill>
                <a:schemeClr val="bg1"/>
              </a:solidFill>
              <a:latin typeface="Arial" panose="020B0604020202020204" pitchFamily="34" charset="0"/>
              <a:cs typeface="Arial" panose="020B0604020202020204" pitchFamily="34" charset="0"/>
            </a:endParaRPr>
          </a:p>
          <a:p>
            <a:pPr>
              <a:buClr>
                <a:schemeClr val="accent1"/>
              </a:buClr>
            </a:pPr>
            <a:r>
              <a:rPr lang="tr-TR" sz="2400" b="1" dirty="0" smtClean="0">
                <a:solidFill>
                  <a:schemeClr val="bg1"/>
                </a:solidFill>
                <a:latin typeface="Arial" panose="020B0604020202020204" pitchFamily="34" charset="0"/>
                <a:cs typeface="Arial" panose="020B0604020202020204" pitchFamily="34" charset="0"/>
              </a:rPr>
              <a:t>Sizce öğrencilerin kopya çekmesinin nedenleri nelerdir? </a:t>
            </a:r>
          </a:p>
          <a:p>
            <a:pPr>
              <a:buClr>
                <a:schemeClr val="accent1"/>
              </a:buClr>
            </a:pPr>
            <a:r>
              <a:rPr lang="tr-TR" sz="2400" b="1" dirty="0" smtClean="0">
                <a:solidFill>
                  <a:schemeClr val="bg1"/>
                </a:solidFill>
                <a:latin typeface="Arial" panose="020B0604020202020204" pitchFamily="34" charset="0"/>
                <a:cs typeface="Arial" panose="020B0604020202020204" pitchFamily="34" charset="0"/>
              </a:rPr>
              <a:t>……………………………..</a:t>
            </a:r>
          </a:p>
          <a:p>
            <a:pPr>
              <a:buClr>
                <a:schemeClr val="accent1"/>
              </a:buClr>
            </a:pPr>
            <a:r>
              <a:rPr lang="tr-TR" sz="2400" b="1" dirty="0" smtClean="0">
                <a:solidFill>
                  <a:schemeClr val="bg1"/>
                </a:solidFill>
                <a:latin typeface="Arial" panose="020B0604020202020204" pitchFamily="34" charset="0"/>
                <a:cs typeface="Arial" panose="020B0604020202020204" pitchFamily="34" charset="0"/>
              </a:rPr>
              <a:t>……………………………….</a:t>
            </a:r>
            <a:endParaRPr lang="tr-TR" sz="2400" b="1" dirty="0">
              <a:solidFill>
                <a:schemeClr val="bg1"/>
              </a:solidFill>
              <a:latin typeface="Arial" panose="020B0604020202020204" pitchFamily="34" charset="0"/>
              <a:cs typeface="Arial" panose="020B0604020202020204" pitchFamily="34" charset="0"/>
            </a:endParaRPr>
          </a:p>
          <a:p>
            <a:pPr>
              <a:buClr>
                <a:schemeClr val="accent1"/>
              </a:buClr>
            </a:pPr>
            <a:endParaRPr lang="tr-TR" sz="2400" b="1" dirty="0">
              <a:solidFill>
                <a:schemeClr val="bg1"/>
              </a:solidFill>
              <a:latin typeface="Arial" panose="020B0604020202020204" pitchFamily="34" charset="0"/>
              <a:cs typeface="Arial" panose="020B0604020202020204" pitchFamily="34" charset="0"/>
            </a:endParaRPr>
          </a:p>
          <a:p>
            <a:pPr>
              <a:buClr>
                <a:schemeClr val="accent1"/>
              </a:buClr>
            </a:pPr>
            <a:r>
              <a:rPr lang="tr-TR" sz="2400" b="1" dirty="0" smtClean="0">
                <a:solidFill>
                  <a:schemeClr val="bg1"/>
                </a:solidFill>
                <a:latin typeface="Arial" panose="020B0604020202020204" pitchFamily="34" charset="0"/>
                <a:cs typeface="Arial" panose="020B0604020202020204" pitchFamily="34" charset="0"/>
              </a:rPr>
              <a:t>Kopya çekmeyi önlemeye yönelik bazı tedbirle neler olabilir?</a:t>
            </a:r>
          </a:p>
          <a:p>
            <a:pPr>
              <a:buClr>
                <a:schemeClr val="accent1"/>
              </a:buClr>
            </a:pPr>
            <a:r>
              <a:rPr lang="tr-TR" sz="2400" b="1" dirty="0" smtClean="0">
                <a:solidFill>
                  <a:schemeClr val="bg1"/>
                </a:solidFill>
                <a:latin typeface="Arial" panose="020B0604020202020204" pitchFamily="34" charset="0"/>
                <a:cs typeface="Arial" panose="020B0604020202020204" pitchFamily="34" charset="0"/>
              </a:rPr>
              <a:t>…………………………………</a:t>
            </a:r>
          </a:p>
          <a:p>
            <a:pPr>
              <a:buClr>
                <a:schemeClr val="accent1"/>
              </a:buClr>
            </a:pPr>
            <a:r>
              <a:rPr lang="tr-TR" sz="2400" b="1" dirty="0" smtClean="0">
                <a:solidFill>
                  <a:schemeClr val="bg1"/>
                </a:solidFill>
                <a:latin typeface="Arial" panose="020B0604020202020204" pitchFamily="34" charset="0"/>
                <a:cs typeface="Arial" panose="020B0604020202020204" pitchFamily="34" charset="0"/>
              </a:rPr>
              <a:t>……………………………………</a:t>
            </a:r>
          </a:p>
        </p:txBody>
      </p:sp>
      <p:sp>
        <p:nvSpPr>
          <p:cNvPr id="3" name="Pentagon 2"/>
          <p:cNvSpPr/>
          <p:nvPr/>
        </p:nvSpPr>
        <p:spPr>
          <a:xfrm>
            <a:off x="0" y="226577"/>
            <a:ext cx="1626499" cy="55025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comb/>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004071650"/>
              </p:ext>
            </p:extLst>
          </p:nvPr>
        </p:nvGraphicFramePr>
        <p:xfrm>
          <a:off x="638627" y="203201"/>
          <a:ext cx="10914743" cy="7327075"/>
        </p:xfrm>
        <a:graphic>
          <a:graphicData uri="http://schemas.openxmlformats.org/drawingml/2006/table">
            <a:tbl>
              <a:tblPr firstRow="1" firstCol="1" bandRow="1"/>
              <a:tblGrid>
                <a:gridCol w="10914743">
                  <a:extLst>
                    <a:ext uri="{9D8B030D-6E8A-4147-A177-3AD203B41FA5}">
                      <a16:colId xmlns:a16="http://schemas.microsoft.com/office/drawing/2014/main" xmlns="" val="20000"/>
                    </a:ext>
                  </a:extLst>
                </a:gridCol>
              </a:tblGrid>
              <a:tr h="226299">
                <a:tc>
                  <a:txBody>
                    <a:bodyPr/>
                    <a:lstStyle/>
                    <a:p>
                      <a:pPr>
                        <a:lnSpc>
                          <a:spcPct val="115000"/>
                        </a:lnSpc>
                        <a:spcAft>
                          <a:spcPts val="0"/>
                        </a:spcAft>
                      </a:pPr>
                      <a:endParaRPr lang="tr-TR" sz="2200" b="1" dirty="0" smtClean="0">
                        <a:effectLst/>
                        <a:latin typeface="Arial" pitchFamily="34" charset="0"/>
                        <a:ea typeface="Times New Roman"/>
                        <a:cs typeface="Arial" pitchFamily="34" charset="0"/>
                      </a:endParaRPr>
                    </a:p>
                    <a:p>
                      <a:pPr>
                        <a:lnSpc>
                          <a:spcPct val="115000"/>
                        </a:lnSpc>
                        <a:spcAft>
                          <a:spcPts val="0"/>
                        </a:spcAft>
                      </a:pPr>
                      <a:endParaRPr lang="tr-TR" sz="2200" b="1" dirty="0" smtClean="0">
                        <a:effectLst/>
                        <a:latin typeface="Arial" pitchFamily="34" charset="0"/>
                        <a:ea typeface="Times New Roman"/>
                        <a:cs typeface="Arial" pitchFamily="34" charset="0"/>
                      </a:endParaRPr>
                    </a:p>
                    <a:p>
                      <a:pPr>
                        <a:lnSpc>
                          <a:spcPct val="115000"/>
                        </a:lnSpc>
                        <a:spcAft>
                          <a:spcPts val="0"/>
                        </a:spcAft>
                      </a:pPr>
                      <a:r>
                        <a:rPr lang="tr-TR" sz="2200" b="1" dirty="0" smtClean="0">
                          <a:effectLst/>
                          <a:latin typeface="Arial" pitchFamily="34" charset="0"/>
                          <a:ea typeface="Times New Roman"/>
                          <a:cs typeface="Arial" pitchFamily="34" charset="0"/>
                        </a:rPr>
                        <a:t>Sınavlarda Güvenirliği </a:t>
                      </a:r>
                      <a:r>
                        <a:rPr lang="tr-TR" sz="2200" b="1" dirty="0">
                          <a:effectLst/>
                          <a:latin typeface="Arial" pitchFamily="34" charset="0"/>
                          <a:ea typeface="Times New Roman"/>
                          <a:cs typeface="Arial" pitchFamily="34" charset="0"/>
                        </a:rPr>
                        <a:t>Artırmak İçin Yapılması Gerekenler</a:t>
                      </a:r>
                      <a:r>
                        <a:rPr lang="tr-TR" sz="2200" dirty="0">
                          <a:effectLst/>
                          <a:latin typeface="Arial" pitchFamily="34" charset="0"/>
                          <a:ea typeface="Times New Roman"/>
                          <a:cs typeface="Arial" pitchFamily="34" charset="0"/>
                        </a:rPr>
                        <a:t> </a:t>
                      </a:r>
                      <a:r>
                        <a:rPr lang="tr-TR" sz="2200" dirty="0" smtClean="0">
                          <a:effectLst/>
                          <a:latin typeface="Arial" pitchFamily="34" charset="0"/>
                          <a:ea typeface="Times New Roman"/>
                          <a:cs typeface="Arial" pitchFamily="34" charset="0"/>
                        </a:rPr>
                        <a:t>:</a:t>
                      </a:r>
                      <a:endParaRPr lang="tr-TR" sz="2200" dirty="0">
                        <a:effectLst/>
                        <a:latin typeface="Arial" pitchFamily="34" charset="0"/>
                        <a:ea typeface="Calibri"/>
                        <a:cs typeface="Arial" pitchFamily="34" charset="0"/>
                      </a:endParaRPr>
                    </a:p>
                  </a:txBody>
                  <a:tcPr marL="6318" marR="6318" marT="6318" marB="6318" anchor="ctr">
                    <a:lnL>
                      <a:noFill/>
                    </a:lnL>
                    <a:lnR>
                      <a:noFill/>
                    </a:lnR>
                    <a:lnT>
                      <a:noFill/>
                    </a:lnT>
                    <a:lnB>
                      <a:noFill/>
                    </a:lnB>
                  </a:tcPr>
                </a:tc>
                <a:extLst>
                  <a:ext uri="{0D108BD9-81ED-4DB2-BD59-A6C34878D82A}">
                    <a16:rowId xmlns:a16="http://schemas.microsoft.com/office/drawing/2014/main" xmlns="" val="10000"/>
                  </a:ext>
                </a:extLst>
              </a:tr>
              <a:tr h="226299">
                <a:tc>
                  <a:txBody>
                    <a:bodyPr/>
                    <a:lstStyle/>
                    <a:p>
                      <a:pPr>
                        <a:lnSpc>
                          <a:spcPct val="115000"/>
                        </a:lnSpc>
                        <a:spcAft>
                          <a:spcPts val="1000"/>
                        </a:spcAft>
                      </a:pPr>
                      <a:r>
                        <a:rPr lang="tr-TR" sz="2200" b="1" dirty="0">
                          <a:effectLst/>
                          <a:latin typeface="Arial" pitchFamily="34" charset="0"/>
                          <a:ea typeface="Times New Roman"/>
                          <a:cs typeface="Arial" pitchFamily="34" charset="0"/>
                        </a:rPr>
                        <a:t> </a:t>
                      </a:r>
                      <a:endParaRPr lang="tr-TR" sz="2200" dirty="0">
                        <a:effectLst/>
                        <a:latin typeface="Arial" pitchFamily="34" charset="0"/>
                        <a:ea typeface="Calibri"/>
                        <a:cs typeface="Arial" pitchFamily="34" charset="0"/>
                      </a:endParaRPr>
                    </a:p>
                  </a:txBody>
                  <a:tcPr marL="6318" marR="6318" marT="6318" marB="6318" anchor="ctr">
                    <a:lnL>
                      <a:noFill/>
                    </a:lnL>
                    <a:lnR>
                      <a:noFill/>
                    </a:lnR>
                    <a:lnT>
                      <a:noFill/>
                    </a:lnT>
                    <a:lnB>
                      <a:noFill/>
                    </a:lnB>
                  </a:tcPr>
                </a:tc>
                <a:extLst>
                  <a:ext uri="{0D108BD9-81ED-4DB2-BD59-A6C34878D82A}">
                    <a16:rowId xmlns:a16="http://schemas.microsoft.com/office/drawing/2014/main" xmlns="" val="10001"/>
                  </a:ext>
                </a:extLst>
              </a:tr>
              <a:tr h="5759515">
                <a:tc>
                  <a:txBody>
                    <a:bodyPr/>
                    <a:lstStyle/>
                    <a:p>
                      <a:pPr algn="l">
                        <a:lnSpc>
                          <a:spcPct val="100000"/>
                        </a:lnSpc>
                        <a:spcBef>
                          <a:spcPts val="600"/>
                        </a:spcBef>
                        <a:spcAft>
                          <a:spcPts val="1200"/>
                        </a:spcAft>
                      </a:pPr>
                      <a:r>
                        <a:rPr lang="tr-TR" sz="2200" b="1" dirty="0">
                          <a:effectLst/>
                          <a:latin typeface="Arial" pitchFamily="34" charset="0"/>
                          <a:ea typeface="Times New Roman"/>
                          <a:cs typeface="Arial" pitchFamily="34" charset="0"/>
                        </a:rPr>
                        <a:t>1)</a:t>
                      </a:r>
                      <a:r>
                        <a:rPr lang="tr-TR" sz="2200" dirty="0">
                          <a:effectLst/>
                          <a:latin typeface="Arial" pitchFamily="34" charset="0"/>
                          <a:ea typeface="Times New Roman"/>
                          <a:cs typeface="Arial" pitchFamily="34" charset="0"/>
                        </a:rPr>
                        <a:t>    Güvenirliği artırmada en etkili ve öncelikli yol </a:t>
                      </a:r>
                      <a:r>
                        <a:rPr lang="tr-TR" sz="2200" dirty="0" smtClean="0">
                          <a:effectLst/>
                          <a:latin typeface="Arial" pitchFamily="34" charset="0"/>
                          <a:ea typeface="Times New Roman"/>
                          <a:cs typeface="Arial" pitchFamily="34" charset="0"/>
                        </a:rPr>
                        <a:t>uygun düzeyde soru </a:t>
                      </a:r>
                      <a:r>
                        <a:rPr lang="tr-TR" sz="2200" dirty="0">
                          <a:effectLst/>
                          <a:latin typeface="Arial" pitchFamily="34" charset="0"/>
                          <a:ea typeface="Times New Roman"/>
                          <a:cs typeface="Arial" pitchFamily="34" charset="0"/>
                        </a:rPr>
                        <a:t>sayısını artırmaktır. Soru sayısı artırıldıkça duyarlılık </a:t>
                      </a:r>
                      <a:r>
                        <a:rPr lang="tr-TR" sz="2200" dirty="0" smtClean="0">
                          <a:effectLst/>
                          <a:latin typeface="Arial" pitchFamily="34" charset="0"/>
                          <a:ea typeface="Times New Roman"/>
                          <a:cs typeface="Arial" pitchFamily="34" charset="0"/>
                        </a:rPr>
                        <a:t>artacaktır, </a:t>
                      </a:r>
                      <a:r>
                        <a:rPr lang="tr-TR" sz="2200" dirty="0">
                          <a:effectLst/>
                          <a:latin typeface="Arial" pitchFamily="34" charset="0"/>
                          <a:ea typeface="Times New Roman"/>
                          <a:cs typeface="Arial" pitchFamily="34" charset="0"/>
                        </a:rPr>
                        <a:t>dolayısıyla güvenirlik yükselecektir. </a:t>
                      </a:r>
                      <a:endParaRPr lang="tr-TR" sz="2200" dirty="0">
                        <a:effectLst/>
                        <a:latin typeface="Arial" pitchFamily="34" charset="0"/>
                        <a:ea typeface="Calibri"/>
                        <a:cs typeface="Arial" pitchFamily="34" charset="0"/>
                      </a:endParaRPr>
                    </a:p>
                    <a:p>
                      <a:pPr algn="l">
                        <a:lnSpc>
                          <a:spcPct val="100000"/>
                        </a:lnSpc>
                        <a:spcBef>
                          <a:spcPts val="600"/>
                        </a:spcBef>
                        <a:spcAft>
                          <a:spcPts val="1200"/>
                        </a:spcAft>
                      </a:pPr>
                      <a:r>
                        <a:rPr lang="tr-TR" sz="2200" b="1" dirty="0" smtClean="0">
                          <a:solidFill>
                            <a:srgbClr val="FFFF00"/>
                          </a:solidFill>
                          <a:effectLst/>
                          <a:latin typeface="Arial" pitchFamily="34" charset="0"/>
                          <a:ea typeface="Times New Roman"/>
                          <a:cs typeface="Arial" pitchFamily="34" charset="0"/>
                        </a:rPr>
                        <a:t>Önemli:</a:t>
                      </a:r>
                      <a:r>
                        <a:rPr lang="tr-TR" sz="2200" b="1" dirty="0" smtClean="0">
                          <a:solidFill>
                            <a:srgbClr val="000080"/>
                          </a:solidFill>
                          <a:effectLst/>
                          <a:latin typeface="Arial" pitchFamily="34" charset="0"/>
                          <a:ea typeface="Times New Roman"/>
                          <a:cs typeface="Arial" pitchFamily="34" charset="0"/>
                        </a:rPr>
                        <a:t>:</a:t>
                      </a:r>
                      <a:r>
                        <a:rPr lang="tr-TR" sz="2200" b="1" i="1" dirty="0">
                          <a:effectLst/>
                          <a:latin typeface="Arial" pitchFamily="34" charset="0"/>
                          <a:ea typeface="Times New Roman"/>
                          <a:cs typeface="Arial" pitchFamily="34" charset="0"/>
                        </a:rPr>
                        <a:t> </a:t>
                      </a:r>
                      <a:r>
                        <a:rPr lang="tr-TR" sz="2200" dirty="0">
                          <a:effectLst/>
                          <a:latin typeface="Arial" pitchFamily="34" charset="0"/>
                          <a:ea typeface="Times New Roman"/>
                          <a:cs typeface="Arial" pitchFamily="34" charset="0"/>
                        </a:rPr>
                        <a:t>Soru sayısını bir yere kadar artırabiliriz; çünkü çok uzun bir test öğrencilerde bıkkınlık, yorgunluk, can sıkıntısı ve dikkatsizlik gibi durumlara neden olabilir. Bu da testin güvenirliğini olumsuz yönde etkiler. </a:t>
                      </a:r>
                      <a:endParaRPr lang="tr-TR" sz="2200" dirty="0" smtClean="0">
                        <a:effectLst/>
                        <a:latin typeface="Arial" pitchFamily="34" charset="0"/>
                        <a:ea typeface="Times New Roman"/>
                        <a:cs typeface="Arial" pitchFamily="34" charset="0"/>
                      </a:endParaRPr>
                    </a:p>
                    <a:p>
                      <a:pPr marL="180340" indent="-180340" algn="l">
                        <a:lnSpc>
                          <a:spcPct val="100000"/>
                        </a:lnSpc>
                        <a:spcBef>
                          <a:spcPts val="600"/>
                        </a:spcBef>
                        <a:spcAft>
                          <a:spcPts val="1200"/>
                        </a:spcAft>
                      </a:pPr>
                      <a:r>
                        <a:rPr lang="tr-TR" sz="2200" b="1" dirty="0" smtClean="0">
                          <a:effectLst/>
                          <a:latin typeface="Arial" pitchFamily="34" charset="0"/>
                          <a:ea typeface="Times New Roman"/>
                          <a:cs typeface="Arial" pitchFamily="34" charset="0"/>
                        </a:rPr>
                        <a:t>2</a:t>
                      </a:r>
                      <a:r>
                        <a:rPr lang="tr-TR" sz="2200" b="1" dirty="0">
                          <a:effectLst/>
                          <a:latin typeface="Arial" pitchFamily="34" charset="0"/>
                          <a:ea typeface="Times New Roman"/>
                          <a:cs typeface="Arial" pitchFamily="34" charset="0"/>
                        </a:rPr>
                        <a:t>)</a:t>
                      </a:r>
                      <a:r>
                        <a:rPr lang="tr-TR" sz="2200" dirty="0">
                          <a:effectLst/>
                          <a:latin typeface="Arial" pitchFamily="34" charset="0"/>
                          <a:ea typeface="Times New Roman"/>
                          <a:cs typeface="Arial" pitchFamily="34" charset="0"/>
                        </a:rPr>
                        <a:t>    Sorular; açık, net, anlaşılır ve sade bir ifadeyle yazılmalı, </a:t>
                      </a:r>
                      <a:r>
                        <a:rPr lang="tr-TR" sz="2200" dirty="0" smtClean="0">
                          <a:effectLst/>
                          <a:latin typeface="Arial" pitchFamily="34" charset="0"/>
                          <a:ea typeface="Times New Roman"/>
                          <a:cs typeface="Arial" pitchFamily="34" charset="0"/>
                        </a:rPr>
                        <a:t>cevapların </a:t>
                      </a:r>
                      <a:r>
                        <a:rPr lang="tr-TR" sz="2200" dirty="0">
                          <a:effectLst/>
                          <a:latin typeface="Arial" pitchFamily="34" charset="0"/>
                          <a:ea typeface="Times New Roman"/>
                          <a:cs typeface="Arial" pitchFamily="34" charset="0"/>
                        </a:rPr>
                        <a:t>kesin olması güvenilirliği artırır.</a:t>
                      </a:r>
                      <a:endParaRPr lang="tr-TR" sz="2200" dirty="0">
                        <a:effectLst/>
                        <a:latin typeface="Arial" pitchFamily="34" charset="0"/>
                        <a:ea typeface="Calibri"/>
                        <a:cs typeface="Arial" pitchFamily="34" charset="0"/>
                      </a:endParaRPr>
                    </a:p>
                    <a:p>
                      <a:pPr marL="180340" indent="-180340" algn="l">
                        <a:lnSpc>
                          <a:spcPct val="100000"/>
                        </a:lnSpc>
                        <a:spcBef>
                          <a:spcPts val="600"/>
                        </a:spcBef>
                        <a:spcAft>
                          <a:spcPts val="1200"/>
                        </a:spcAft>
                      </a:pPr>
                      <a:r>
                        <a:rPr lang="tr-TR" sz="2200" b="1" dirty="0">
                          <a:effectLst/>
                          <a:latin typeface="Arial" pitchFamily="34" charset="0"/>
                          <a:ea typeface="Times New Roman"/>
                          <a:cs typeface="Arial" pitchFamily="34" charset="0"/>
                        </a:rPr>
                        <a:t>3)</a:t>
                      </a:r>
                      <a:r>
                        <a:rPr lang="tr-TR" sz="2200" dirty="0">
                          <a:effectLst/>
                          <a:latin typeface="Arial" pitchFamily="34" charset="0"/>
                          <a:ea typeface="Times New Roman"/>
                          <a:cs typeface="Arial" pitchFamily="34" charset="0"/>
                        </a:rPr>
                        <a:t>    Düzeltme formu uygulamak ve sorulardaki seçenek sayısını artırmak şans başarısını azaltacaktır ve dolayısıyla da güvenirlikte artacaktır</a:t>
                      </a:r>
                      <a:r>
                        <a:rPr lang="tr-TR" sz="2000" dirty="0" smtClean="0">
                          <a:effectLst/>
                          <a:latin typeface="Arial" pitchFamily="34" charset="0"/>
                          <a:ea typeface="Times New Roman"/>
                          <a:cs typeface="Arial" pitchFamily="34" charset="0"/>
                        </a:rPr>
                        <a:t>.</a:t>
                      </a:r>
                      <a:endParaRPr lang="tr-TR" sz="2000" dirty="0">
                        <a:effectLst/>
                        <a:latin typeface="Arial" pitchFamily="34" charset="0"/>
                        <a:ea typeface="Calibri"/>
                        <a:cs typeface="Arial" pitchFamily="34" charset="0"/>
                      </a:endParaRPr>
                    </a:p>
                  </a:txBody>
                  <a:tcPr marL="59389" marR="59389" marT="0" marB="0">
                    <a:lnL>
                      <a:noFill/>
                    </a:lnL>
                    <a:lnR>
                      <a:noFill/>
                    </a:lnR>
                    <a:lnT>
                      <a:noFill/>
                    </a:lnT>
                    <a:lnB>
                      <a:noFill/>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763757569"/>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9118" y="171718"/>
            <a:ext cx="10353761" cy="1326321"/>
          </a:xfrm>
        </p:spPr>
        <p:txBody>
          <a:bodyPr/>
          <a:lstStyle/>
          <a:p>
            <a:r>
              <a:rPr lang="tr-TR" dirty="0" smtClean="0">
                <a:latin typeface="Bahnschrift" panose="020B0502040204020203" pitchFamily="34" charset="0"/>
              </a:rPr>
              <a:t>Güvenirliğin Anlamları</a:t>
            </a:r>
            <a:endParaRPr lang="tr-TR" dirty="0">
              <a:latin typeface="Bahnschrift" panose="020B0502040204020203" pitchFamily="34" charset="0"/>
            </a:endParaRPr>
          </a:p>
        </p:txBody>
      </p:sp>
      <p:sp>
        <p:nvSpPr>
          <p:cNvPr id="3" name="İçerik Yer Tutucusu 2"/>
          <p:cNvSpPr>
            <a:spLocks noGrp="1"/>
          </p:cNvSpPr>
          <p:nvPr>
            <p:ph idx="1"/>
          </p:nvPr>
        </p:nvSpPr>
        <p:spPr>
          <a:xfrm>
            <a:off x="269021" y="1944711"/>
            <a:ext cx="11029615" cy="4411844"/>
          </a:xfrm>
        </p:spPr>
        <p:txBody>
          <a:bodyPr>
            <a:normAutofit/>
          </a:bodyPr>
          <a:lstStyle/>
          <a:p>
            <a:pPr marL="0" indent="0">
              <a:buNone/>
            </a:pPr>
            <a:r>
              <a:rPr lang="tr-TR" dirty="0" smtClean="0">
                <a:solidFill>
                  <a:srgbClr val="7030A0"/>
                </a:solidFill>
              </a:rPr>
              <a:t> </a:t>
            </a:r>
            <a:r>
              <a:rPr lang="tr-TR" sz="2400" b="1" dirty="0" smtClean="0">
                <a:solidFill>
                  <a:srgbClr val="FFC000"/>
                </a:solidFill>
              </a:rPr>
              <a:t>Hassasiyet (duyarlılık)</a:t>
            </a:r>
          </a:p>
          <a:p>
            <a:r>
              <a:rPr lang="tr-TR" sz="2000" dirty="0" smtClean="0"/>
              <a:t>Bir ölçme aracının </a:t>
            </a:r>
            <a:r>
              <a:rPr lang="tr-TR" sz="2000" b="1" dirty="0" smtClean="0">
                <a:solidFill>
                  <a:srgbClr val="FFFF00"/>
                </a:solidFill>
              </a:rPr>
              <a:t>daha </a:t>
            </a:r>
            <a:r>
              <a:rPr lang="tr-TR" sz="2000" b="1" dirty="0">
                <a:solidFill>
                  <a:srgbClr val="FFFF00"/>
                </a:solidFill>
              </a:rPr>
              <a:t>fazla ayrıntıları ölçebilecek nitelikte </a:t>
            </a:r>
            <a:r>
              <a:rPr lang="tr-TR" sz="2000" dirty="0"/>
              <a:t>olması onun </a:t>
            </a:r>
            <a:r>
              <a:rPr lang="tr-TR" sz="2000" dirty="0" smtClean="0"/>
              <a:t>hassas (duyarlı) </a:t>
            </a:r>
            <a:r>
              <a:rPr lang="tr-TR" sz="2000" dirty="0"/>
              <a:t>olduğunu gösterir.</a:t>
            </a:r>
          </a:p>
          <a:p>
            <a:r>
              <a:rPr lang="tr-TR" sz="2000" dirty="0" smtClean="0"/>
              <a:t>Ölçme aracındaki </a:t>
            </a:r>
            <a:r>
              <a:rPr lang="tr-TR" sz="2000" b="1" dirty="0" smtClean="0">
                <a:solidFill>
                  <a:srgbClr val="FFFF00"/>
                </a:solidFill>
              </a:rPr>
              <a:t>birimler ne kadar küçük olursa </a:t>
            </a:r>
            <a:r>
              <a:rPr lang="tr-TR" sz="2000" dirty="0" smtClean="0"/>
              <a:t>duyarlık o kadar yüksek olur.</a:t>
            </a:r>
          </a:p>
          <a:p>
            <a:r>
              <a:rPr lang="tr-TR" sz="2000" dirty="0" smtClean="0"/>
              <a:t>Örneğin 40 soruluk test 10 soruluk testten daha hassastır. </a:t>
            </a:r>
            <a:endParaRPr lang="tr-TR" sz="2400" b="1" dirty="0" smtClean="0">
              <a:solidFill>
                <a:srgbClr val="FFC000"/>
              </a:solidFill>
            </a:endParaRPr>
          </a:p>
        </p:txBody>
      </p:sp>
    </p:spTree>
    <p:extLst>
      <p:ext uri="{BB962C8B-B14F-4D97-AF65-F5344CB8AC3E}">
        <p14:creationId xmlns:p14="http://schemas.microsoft.com/office/powerpoint/2010/main" val="3885396723"/>
      </p:ext>
    </p:extLst>
  </p:cSld>
  <p:clrMapOvr>
    <a:masterClrMapping/>
  </p:clrMapOvr>
  <p:transition spd="slow">
    <p:comb/>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593800294"/>
              </p:ext>
            </p:extLst>
          </p:nvPr>
        </p:nvGraphicFramePr>
        <p:xfrm>
          <a:off x="638627" y="203201"/>
          <a:ext cx="10914743" cy="7327075"/>
        </p:xfrm>
        <a:graphic>
          <a:graphicData uri="http://schemas.openxmlformats.org/drawingml/2006/table">
            <a:tbl>
              <a:tblPr firstRow="1" firstCol="1" bandRow="1"/>
              <a:tblGrid>
                <a:gridCol w="10914743">
                  <a:extLst>
                    <a:ext uri="{9D8B030D-6E8A-4147-A177-3AD203B41FA5}">
                      <a16:colId xmlns:a16="http://schemas.microsoft.com/office/drawing/2014/main" xmlns="" val="20000"/>
                    </a:ext>
                  </a:extLst>
                </a:gridCol>
              </a:tblGrid>
              <a:tr h="917676">
                <a:tc>
                  <a:txBody>
                    <a:bodyPr/>
                    <a:lstStyle/>
                    <a:p>
                      <a:pPr>
                        <a:lnSpc>
                          <a:spcPct val="115000"/>
                        </a:lnSpc>
                        <a:spcAft>
                          <a:spcPts val="0"/>
                        </a:spcAft>
                      </a:pPr>
                      <a:endParaRPr lang="tr-TR" sz="2200" b="1" dirty="0" smtClean="0">
                        <a:effectLst/>
                        <a:latin typeface="Arial" pitchFamily="34" charset="0"/>
                        <a:ea typeface="Times New Roman"/>
                        <a:cs typeface="Arial" pitchFamily="34" charset="0"/>
                      </a:endParaRPr>
                    </a:p>
                    <a:p>
                      <a:pPr>
                        <a:lnSpc>
                          <a:spcPct val="115000"/>
                        </a:lnSpc>
                        <a:spcAft>
                          <a:spcPts val="0"/>
                        </a:spcAft>
                      </a:pPr>
                      <a:endParaRPr lang="tr-TR" sz="2200" b="1" dirty="0" smtClean="0">
                        <a:effectLst/>
                        <a:latin typeface="Arial" pitchFamily="34" charset="0"/>
                        <a:ea typeface="Times New Roman"/>
                        <a:cs typeface="Arial" pitchFamily="34" charset="0"/>
                      </a:endParaRPr>
                    </a:p>
                    <a:p>
                      <a:pPr>
                        <a:lnSpc>
                          <a:spcPct val="115000"/>
                        </a:lnSpc>
                        <a:spcAft>
                          <a:spcPts val="0"/>
                        </a:spcAft>
                      </a:pPr>
                      <a:r>
                        <a:rPr lang="tr-TR" sz="2200" b="1" dirty="0" smtClean="0">
                          <a:effectLst/>
                          <a:latin typeface="Arial" pitchFamily="34" charset="0"/>
                          <a:ea typeface="Times New Roman"/>
                          <a:cs typeface="Arial" pitchFamily="34" charset="0"/>
                        </a:rPr>
                        <a:t>Sınavlarda Güvenirliği </a:t>
                      </a:r>
                      <a:r>
                        <a:rPr lang="tr-TR" sz="2200" b="1" dirty="0">
                          <a:effectLst/>
                          <a:latin typeface="Arial" pitchFamily="34" charset="0"/>
                          <a:ea typeface="Times New Roman"/>
                          <a:cs typeface="Arial" pitchFamily="34" charset="0"/>
                        </a:rPr>
                        <a:t>Artırmak İçin Yapılması Gerekenler</a:t>
                      </a:r>
                      <a:r>
                        <a:rPr lang="tr-TR" sz="2200" dirty="0">
                          <a:effectLst/>
                          <a:latin typeface="Arial" pitchFamily="34" charset="0"/>
                          <a:ea typeface="Times New Roman"/>
                          <a:cs typeface="Arial" pitchFamily="34" charset="0"/>
                        </a:rPr>
                        <a:t> </a:t>
                      </a:r>
                      <a:r>
                        <a:rPr lang="tr-TR" sz="2200" dirty="0" smtClean="0">
                          <a:effectLst/>
                          <a:latin typeface="Arial" pitchFamily="34" charset="0"/>
                          <a:ea typeface="Times New Roman"/>
                          <a:cs typeface="Arial" pitchFamily="34" charset="0"/>
                        </a:rPr>
                        <a:t>:</a:t>
                      </a:r>
                      <a:endParaRPr lang="tr-TR" sz="2200" dirty="0">
                        <a:effectLst/>
                        <a:latin typeface="Arial" pitchFamily="34" charset="0"/>
                        <a:ea typeface="Calibri"/>
                        <a:cs typeface="Arial" pitchFamily="34" charset="0"/>
                      </a:endParaRPr>
                    </a:p>
                  </a:txBody>
                  <a:tcPr marL="6318" marR="6318" marT="6318" marB="6318" anchor="ctr">
                    <a:lnL>
                      <a:noFill/>
                    </a:lnL>
                    <a:lnR>
                      <a:noFill/>
                    </a:lnR>
                    <a:lnT>
                      <a:noFill/>
                    </a:lnT>
                    <a:lnB>
                      <a:noFill/>
                    </a:lnB>
                  </a:tcPr>
                </a:tc>
                <a:extLst>
                  <a:ext uri="{0D108BD9-81ED-4DB2-BD59-A6C34878D82A}">
                    <a16:rowId xmlns:a16="http://schemas.microsoft.com/office/drawing/2014/main" xmlns="" val="10000"/>
                  </a:ext>
                </a:extLst>
              </a:tr>
              <a:tr h="226299">
                <a:tc>
                  <a:txBody>
                    <a:bodyPr/>
                    <a:lstStyle/>
                    <a:p>
                      <a:pPr>
                        <a:lnSpc>
                          <a:spcPct val="115000"/>
                        </a:lnSpc>
                        <a:spcAft>
                          <a:spcPts val="1000"/>
                        </a:spcAft>
                      </a:pPr>
                      <a:r>
                        <a:rPr lang="tr-TR" sz="2200" b="1">
                          <a:effectLst/>
                          <a:latin typeface="Arial" pitchFamily="34" charset="0"/>
                          <a:ea typeface="Times New Roman"/>
                          <a:cs typeface="Arial" pitchFamily="34" charset="0"/>
                        </a:rPr>
                        <a:t> </a:t>
                      </a:r>
                      <a:endParaRPr lang="tr-TR" sz="2200">
                        <a:effectLst/>
                        <a:latin typeface="Arial" pitchFamily="34" charset="0"/>
                        <a:ea typeface="Calibri"/>
                        <a:cs typeface="Arial" pitchFamily="34" charset="0"/>
                      </a:endParaRPr>
                    </a:p>
                  </a:txBody>
                  <a:tcPr marL="6318" marR="6318" marT="6318" marB="6318" anchor="ctr">
                    <a:lnL>
                      <a:noFill/>
                    </a:lnL>
                    <a:lnR>
                      <a:noFill/>
                    </a:lnR>
                    <a:lnT>
                      <a:noFill/>
                    </a:lnT>
                    <a:lnB>
                      <a:noFill/>
                    </a:lnB>
                  </a:tcPr>
                </a:tc>
                <a:extLst>
                  <a:ext uri="{0D108BD9-81ED-4DB2-BD59-A6C34878D82A}">
                    <a16:rowId xmlns:a16="http://schemas.microsoft.com/office/drawing/2014/main" xmlns="" val="10001"/>
                  </a:ext>
                </a:extLst>
              </a:tr>
              <a:tr h="5759515">
                <a:tc>
                  <a:txBody>
                    <a:bodyPr/>
                    <a:lstStyle/>
                    <a:p>
                      <a:pPr marL="180340" indent="-180340" algn="l">
                        <a:lnSpc>
                          <a:spcPct val="115000"/>
                        </a:lnSpc>
                        <a:spcAft>
                          <a:spcPts val="1000"/>
                        </a:spcAft>
                      </a:pPr>
                      <a:r>
                        <a:rPr lang="tr-TR" sz="2200" b="1" dirty="0" smtClean="0">
                          <a:effectLst/>
                          <a:latin typeface="Arial" pitchFamily="34" charset="0"/>
                          <a:ea typeface="Times New Roman"/>
                          <a:cs typeface="Arial" pitchFamily="34" charset="0"/>
                        </a:rPr>
                        <a:t>4</a:t>
                      </a:r>
                      <a:r>
                        <a:rPr lang="tr-TR" sz="2200" b="1" dirty="0">
                          <a:effectLst/>
                          <a:latin typeface="Arial" pitchFamily="34" charset="0"/>
                          <a:ea typeface="Times New Roman"/>
                          <a:cs typeface="Arial" pitchFamily="34" charset="0"/>
                        </a:rPr>
                        <a:t>)</a:t>
                      </a:r>
                      <a:r>
                        <a:rPr lang="tr-TR" sz="2200" dirty="0">
                          <a:effectLst/>
                          <a:latin typeface="Arial" pitchFamily="34" charset="0"/>
                          <a:ea typeface="Times New Roman"/>
                          <a:cs typeface="Arial" pitchFamily="34" charset="0"/>
                        </a:rPr>
                        <a:t>    Sorular, öğrencilerin yaklaşık yarısı tarafından (orta güçlükte) doğru cevaplandırılabilecek güçlükte hazırlanmalıdır (Test sorularının ayırt edicilik gücünün yüksek olması gerekir; Yani bilen ile bilmeyeni ayırt edici nitelikte olmalıdır) </a:t>
                      </a:r>
                      <a:endParaRPr lang="tr-TR" sz="2200" dirty="0">
                        <a:effectLst/>
                        <a:latin typeface="Arial" pitchFamily="34" charset="0"/>
                        <a:ea typeface="Calibri"/>
                        <a:cs typeface="Arial" pitchFamily="34" charset="0"/>
                      </a:endParaRPr>
                    </a:p>
                    <a:p>
                      <a:pPr marL="180340" indent="-180340" algn="l">
                        <a:lnSpc>
                          <a:spcPct val="115000"/>
                        </a:lnSpc>
                        <a:spcAft>
                          <a:spcPts val="1000"/>
                        </a:spcAft>
                      </a:pPr>
                      <a:r>
                        <a:rPr lang="tr-TR" sz="2200" b="1" dirty="0">
                          <a:effectLst/>
                          <a:latin typeface="Arial" pitchFamily="34" charset="0"/>
                          <a:ea typeface="Times New Roman"/>
                          <a:cs typeface="Arial" pitchFamily="34" charset="0"/>
                        </a:rPr>
                        <a:t>5)</a:t>
                      </a:r>
                      <a:r>
                        <a:rPr lang="tr-TR" sz="2200" dirty="0">
                          <a:effectLst/>
                          <a:latin typeface="Arial" pitchFamily="34" charset="0"/>
                          <a:ea typeface="Times New Roman"/>
                          <a:cs typeface="Arial" pitchFamily="34" charset="0"/>
                        </a:rPr>
                        <a:t>    Öğrencilere, </a:t>
                      </a:r>
                      <a:r>
                        <a:rPr lang="tr-TR" sz="2200" dirty="0" smtClean="0">
                          <a:effectLst/>
                          <a:latin typeface="Arial" pitchFamily="34" charset="0"/>
                          <a:ea typeface="Times New Roman"/>
                          <a:cs typeface="Arial" pitchFamily="34" charset="0"/>
                        </a:rPr>
                        <a:t>sınav </a:t>
                      </a:r>
                      <a:r>
                        <a:rPr lang="tr-TR" sz="2200" dirty="0">
                          <a:effectLst/>
                          <a:latin typeface="Arial" pitchFamily="34" charset="0"/>
                          <a:ea typeface="Times New Roman"/>
                          <a:cs typeface="Arial" pitchFamily="34" charset="0"/>
                        </a:rPr>
                        <a:t>kaygısından uzaklaştıracak ve bu sebeple hata yapmalarını engelleyecek bir motivasyon sağlanması güvenirliği artıracaktır. </a:t>
                      </a:r>
                      <a:endParaRPr lang="tr-TR" sz="2200" dirty="0" smtClean="0">
                        <a:effectLst/>
                        <a:latin typeface="Arial" pitchFamily="34" charset="0"/>
                        <a:ea typeface="Times New Roman"/>
                        <a:cs typeface="Arial" pitchFamily="34" charset="0"/>
                      </a:endParaRPr>
                    </a:p>
                    <a:p>
                      <a:pPr algn="l">
                        <a:lnSpc>
                          <a:spcPct val="115000"/>
                        </a:lnSpc>
                        <a:spcAft>
                          <a:spcPts val="1000"/>
                        </a:spcAft>
                      </a:pPr>
                      <a:r>
                        <a:rPr lang="tr-TR" sz="2200" b="1" dirty="0" smtClean="0">
                          <a:effectLst/>
                          <a:latin typeface="Arial" pitchFamily="34" charset="0"/>
                          <a:ea typeface="Times New Roman"/>
                          <a:cs typeface="Arial" pitchFamily="34" charset="0"/>
                        </a:rPr>
                        <a:t>6)</a:t>
                      </a:r>
                      <a:r>
                        <a:rPr lang="tr-TR" sz="2200" dirty="0" smtClean="0">
                          <a:effectLst/>
                          <a:latin typeface="Arial" pitchFamily="34" charset="0"/>
                          <a:ea typeface="Times New Roman"/>
                          <a:cs typeface="Arial" pitchFamily="34" charset="0"/>
                        </a:rPr>
                        <a:t>    Puanlama objektif olarak yapılmalıdır.</a:t>
                      </a:r>
                      <a:endParaRPr lang="tr-TR" sz="2200" dirty="0" smtClean="0">
                        <a:effectLst/>
                        <a:latin typeface="Arial" pitchFamily="34" charset="0"/>
                        <a:ea typeface="Calibri"/>
                        <a:cs typeface="Arial" pitchFamily="34" charset="0"/>
                      </a:endParaRPr>
                    </a:p>
                    <a:p>
                      <a:pPr marL="180340" indent="-180340" algn="l">
                        <a:lnSpc>
                          <a:spcPct val="115000"/>
                        </a:lnSpc>
                        <a:spcAft>
                          <a:spcPts val="1000"/>
                        </a:spcAft>
                      </a:pPr>
                      <a:r>
                        <a:rPr lang="tr-TR" sz="2200" b="1" dirty="0" smtClean="0">
                          <a:effectLst/>
                          <a:latin typeface="Arial" pitchFamily="34" charset="0"/>
                          <a:ea typeface="Times New Roman"/>
                          <a:cs typeface="Arial" pitchFamily="34" charset="0"/>
                        </a:rPr>
                        <a:t>7)</a:t>
                      </a:r>
                      <a:r>
                        <a:rPr lang="tr-TR" sz="2200" dirty="0" smtClean="0">
                          <a:effectLst/>
                          <a:latin typeface="Arial" pitchFamily="34" charset="0"/>
                          <a:ea typeface="Times New Roman"/>
                          <a:cs typeface="Arial" pitchFamily="34" charset="0"/>
                        </a:rPr>
                        <a:t>    Gereğinden fazla veya az süre güvenirliği olumsuz etkiler. Sınav için gerektiği kadar süre verilmelidir.</a:t>
                      </a:r>
                      <a:endParaRPr lang="tr-TR" sz="2200" dirty="0" smtClean="0">
                        <a:effectLst/>
                        <a:latin typeface="Arial" pitchFamily="34" charset="0"/>
                        <a:ea typeface="Calibri"/>
                        <a:cs typeface="Arial" pitchFamily="34" charset="0"/>
                      </a:endParaRPr>
                    </a:p>
                    <a:p>
                      <a:pPr marL="180340" indent="-180340" algn="l">
                        <a:lnSpc>
                          <a:spcPct val="115000"/>
                        </a:lnSpc>
                        <a:spcAft>
                          <a:spcPts val="1000"/>
                        </a:spcAft>
                      </a:pPr>
                      <a:endParaRPr lang="tr-TR" sz="2200" dirty="0">
                        <a:effectLst/>
                        <a:latin typeface="Arial" pitchFamily="34" charset="0"/>
                        <a:ea typeface="Calibri"/>
                        <a:cs typeface="Arial" pitchFamily="34" charset="0"/>
                      </a:endParaRPr>
                    </a:p>
                  </a:txBody>
                  <a:tcPr marL="59389" marR="59389" marT="0" marB="0">
                    <a:lnL>
                      <a:noFill/>
                    </a:lnL>
                    <a:lnR>
                      <a:noFill/>
                    </a:lnR>
                    <a:lnT>
                      <a:noFill/>
                    </a:lnT>
                    <a:lnB>
                      <a:noFill/>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126728795"/>
      </p:ext>
    </p:extLst>
  </p:cSld>
  <p:clrMapOvr>
    <a:masterClrMapping/>
  </p:clrMapOvr>
  <p:transition spd="slow">
    <p:comb/>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975855943"/>
              </p:ext>
            </p:extLst>
          </p:nvPr>
        </p:nvGraphicFramePr>
        <p:xfrm>
          <a:off x="711199" y="362858"/>
          <a:ext cx="10914743" cy="6875845"/>
        </p:xfrm>
        <a:graphic>
          <a:graphicData uri="http://schemas.openxmlformats.org/drawingml/2006/table">
            <a:tbl>
              <a:tblPr firstRow="1" firstCol="1" bandRow="1"/>
              <a:tblGrid>
                <a:gridCol w="10914743">
                  <a:extLst>
                    <a:ext uri="{9D8B030D-6E8A-4147-A177-3AD203B41FA5}">
                      <a16:colId xmlns:a16="http://schemas.microsoft.com/office/drawing/2014/main" xmlns="" val="20000"/>
                    </a:ext>
                  </a:extLst>
                </a:gridCol>
              </a:tblGrid>
              <a:tr h="226299">
                <a:tc>
                  <a:txBody>
                    <a:bodyPr/>
                    <a:lstStyle/>
                    <a:p>
                      <a:pPr>
                        <a:lnSpc>
                          <a:spcPct val="115000"/>
                        </a:lnSpc>
                        <a:spcAft>
                          <a:spcPts val="0"/>
                        </a:spcAft>
                      </a:pPr>
                      <a:endParaRPr lang="tr-TR" sz="2200" b="1" dirty="0" smtClean="0">
                        <a:effectLst/>
                        <a:latin typeface="Arial" pitchFamily="34" charset="0"/>
                        <a:ea typeface="Times New Roman"/>
                        <a:cs typeface="Arial" pitchFamily="34" charset="0"/>
                      </a:endParaRPr>
                    </a:p>
                    <a:p>
                      <a:pPr>
                        <a:lnSpc>
                          <a:spcPct val="115000"/>
                        </a:lnSpc>
                        <a:spcAft>
                          <a:spcPts val="0"/>
                        </a:spcAft>
                      </a:pPr>
                      <a:r>
                        <a:rPr lang="tr-TR" sz="2200" b="1" dirty="0" smtClean="0">
                          <a:effectLst/>
                          <a:latin typeface="Arial" pitchFamily="34" charset="0"/>
                          <a:ea typeface="Times New Roman"/>
                          <a:cs typeface="Arial" pitchFamily="34" charset="0"/>
                        </a:rPr>
                        <a:t>Sınavlarda Güvenirliği </a:t>
                      </a:r>
                      <a:r>
                        <a:rPr lang="tr-TR" sz="2200" b="1" dirty="0">
                          <a:effectLst/>
                          <a:latin typeface="Arial" pitchFamily="34" charset="0"/>
                          <a:ea typeface="Times New Roman"/>
                          <a:cs typeface="Arial" pitchFamily="34" charset="0"/>
                        </a:rPr>
                        <a:t>Artırmak İçin Yapılması Gerekenler</a:t>
                      </a:r>
                      <a:r>
                        <a:rPr lang="tr-TR" sz="2200" dirty="0">
                          <a:effectLst/>
                          <a:latin typeface="Arial" pitchFamily="34" charset="0"/>
                          <a:ea typeface="Times New Roman"/>
                          <a:cs typeface="Arial" pitchFamily="34" charset="0"/>
                        </a:rPr>
                        <a:t> </a:t>
                      </a:r>
                      <a:r>
                        <a:rPr lang="tr-TR" sz="2200" dirty="0" smtClean="0">
                          <a:effectLst/>
                          <a:latin typeface="Arial" pitchFamily="34" charset="0"/>
                          <a:ea typeface="Times New Roman"/>
                          <a:cs typeface="Arial" pitchFamily="34" charset="0"/>
                        </a:rPr>
                        <a:t>:</a:t>
                      </a:r>
                      <a:endParaRPr lang="tr-TR" sz="2200" dirty="0">
                        <a:effectLst/>
                        <a:latin typeface="Arial" pitchFamily="34" charset="0"/>
                        <a:ea typeface="Calibri"/>
                        <a:cs typeface="Arial" pitchFamily="34" charset="0"/>
                      </a:endParaRPr>
                    </a:p>
                  </a:txBody>
                  <a:tcPr marL="6318" marR="6318" marT="6318" marB="6318" anchor="ctr">
                    <a:lnL>
                      <a:noFill/>
                    </a:lnL>
                    <a:lnR>
                      <a:noFill/>
                    </a:lnR>
                    <a:lnT>
                      <a:noFill/>
                    </a:lnT>
                    <a:lnB>
                      <a:noFill/>
                    </a:lnB>
                  </a:tcPr>
                </a:tc>
                <a:extLst>
                  <a:ext uri="{0D108BD9-81ED-4DB2-BD59-A6C34878D82A}">
                    <a16:rowId xmlns:a16="http://schemas.microsoft.com/office/drawing/2014/main" xmlns="" val="10000"/>
                  </a:ext>
                </a:extLst>
              </a:tr>
              <a:tr h="226299">
                <a:tc>
                  <a:txBody>
                    <a:bodyPr/>
                    <a:lstStyle/>
                    <a:p>
                      <a:pPr>
                        <a:lnSpc>
                          <a:spcPct val="115000"/>
                        </a:lnSpc>
                        <a:spcAft>
                          <a:spcPts val="1000"/>
                        </a:spcAft>
                      </a:pPr>
                      <a:r>
                        <a:rPr lang="tr-TR" sz="2200" b="1">
                          <a:effectLst/>
                          <a:latin typeface="Arial" pitchFamily="34" charset="0"/>
                          <a:ea typeface="Times New Roman"/>
                          <a:cs typeface="Arial" pitchFamily="34" charset="0"/>
                        </a:rPr>
                        <a:t> </a:t>
                      </a:r>
                      <a:endParaRPr lang="tr-TR" sz="2200">
                        <a:effectLst/>
                        <a:latin typeface="Arial" pitchFamily="34" charset="0"/>
                        <a:ea typeface="Calibri"/>
                        <a:cs typeface="Arial" pitchFamily="34" charset="0"/>
                      </a:endParaRPr>
                    </a:p>
                  </a:txBody>
                  <a:tcPr marL="6318" marR="6318" marT="6318" marB="6318" anchor="ctr">
                    <a:lnL>
                      <a:noFill/>
                    </a:lnL>
                    <a:lnR>
                      <a:noFill/>
                    </a:lnR>
                    <a:lnT>
                      <a:noFill/>
                    </a:lnT>
                    <a:lnB>
                      <a:noFill/>
                    </a:lnB>
                  </a:tcPr>
                </a:tc>
                <a:extLst>
                  <a:ext uri="{0D108BD9-81ED-4DB2-BD59-A6C34878D82A}">
                    <a16:rowId xmlns:a16="http://schemas.microsoft.com/office/drawing/2014/main" xmlns="" val="10001"/>
                  </a:ext>
                </a:extLst>
              </a:tr>
              <a:tr h="5759515">
                <a:tc>
                  <a:txBody>
                    <a:bodyPr/>
                    <a:lstStyle/>
                    <a:p>
                      <a:pPr marL="180340" indent="-180340" algn="l">
                        <a:lnSpc>
                          <a:spcPct val="115000"/>
                        </a:lnSpc>
                        <a:spcAft>
                          <a:spcPts val="1000"/>
                        </a:spcAft>
                      </a:pPr>
                      <a:r>
                        <a:rPr lang="tr-TR" sz="2200" b="1" dirty="0" smtClean="0">
                          <a:effectLst/>
                          <a:latin typeface="Arial" pitchFamily="34" charset="0"/>
                          <a:ea typeface="Times New Roman"/>
                          <a:cs typeface="Arial" pitchFamily="34" charset="0"/>
                        </a:rPr>
                        <a:t>8)</a:t>
                      </a:r>
                      <a:r>
                        <a:rPr lang="tr-TR" sz="2200" dirty="0" smtClean="0">
                          <a:effectLst/>
                          <a:latin typeface="Arial" pitchFamily="34" charset="0"/>
                          <a:ea typeface="Times New Roman"/>
                          <a:cs typeface="Arial" pitchFamily="34" charset="0"/>
                        </a:rPr>
                        <a:t>    Sınav ortamının fiziki yapısı öğrenciye uygun olmalıdır. Sınav ortamının gürültüsüz, temiz, yeterli düzeyde ısı ve ışık olması, sıraların</a:t>
                      </a:r>
                      <a:r>
                        <a:rPr lang="tr-TR" sz="2200" baseline="0" dirty="0" smtClean="0">
                          <a:effectLst/>
                          <a:latin typeface="Arial" pitchFamily="34" charset="0"/>
                          <a:ea typeface="Times New Roman"/>
                          <a:cs typeface="Arial" pitchFamily="34" charset="0"/>
                        </a:rPr>
                        <a:t> ve</a:t>
                      </a:r>
                      <a:r>
                        <a:rPr lang="tr-TR" sz="2200" dirty="0" smtClean="0">
                          <a:effectLst/>
                          <a:latin typeface="Arial" pitchFamily="34" charset="0"/>
                          <a:ea typeface="Times New Roman"/>
                          <a:cs typeface="Arial" pitchFamily="34" charset="0"/>
                        </a:rPr>
                        <a:t> masaların öğrencinin gelişimsel düzeyine uygun olması gerekir. </a:t>
                      </a:r>
                      <a:endParaRPr lang="tr-TR" sz="2200" dirty="0" smtClean="0">
                        <a:effectLst/>
                        <a:latin typeface="Arial" pitchFamily="34" charset="0"/>
                        <a:ea typeface="Calibri"/>
                        <a:cs typeface="Arial" pitchFamily="34" charset="0"/>
                      </a:endParaRPr>
                    </a:p>
                    <a:p>
                      <a:pPr marL="180340" indent="-180340" algn="l">
                        <a:lnSpc>
                          <a:spcPct val="115000"/>
                        </a:lnSpc>
                        <a:spcAft>
                          <a:spcPts val="1000"/>
                        </a:spcAft>
                      </a:pPr>
                      <a:r>
                        <a:rPr lang="tr-TR" sz="2200" b="1" dirty="0" smtClean="0">
                          <a:effectLst/>
                          <a:latin typeface="Arial" pitchFamily="34" charset="0"/>
                          <a:ea typeface="Times New Roman"/>
                          <a:cs typeface="Arial" pitchFamily="34" charset="0"/>
                        </a:rPr>
                        <a:t>9)</a:t>
                      </a:r>
                      <a:r>
                        <a:rPr lang="tr-TR" sz="2200" dirty="0" smtClean="0">
                          <a:effectLst/>
                          <a:latin typeface="Arial" pitchFamily="34" charset="0"/>
                          <a:ea typeface="Times New Roman"/>
                          <a:cs typeface="Arial" pitchFamily="34" charset="0"/>
                        </a:rPr>
                        <a:t>    Amaca uygun ölçme araçları (testler- sorular) kullanılması gerekir.</a:t>
                      </a:r>
                      <a:endParaRPr lang="tr-TR" sz="2200" dirty="0" smtClean="0">
                        <a:effectLst/>
                        <a:latin typeface="Arial" pitchFamily="34" charset="0"/>
                        <a:ea typeface="Calibri"/>
                        <a:cs typeface="Arial" pitchFamily="34" charset="0"/>
                      </a:endParaRPr>
                    </a:p>
                    <a:p>
                      <a:pPr marL="180340" indent="-180340" algn="l">
                        <a:lnSpc>
                          <a:spcPct val="115000"/>
                        </a:lnSpc>
                        <a:spcAft>
                          <a:spcPts val="1000"/>
                        </a:spcAft>
                      </a:pPr>
                      <a:r>
                        <a:rPr lang="tr-TR" sz="2200" b="1" dirty="0" smtClean="0">
                          <a:effectLst/>
                          <a:latin typeface="Arial" pitchFamily="34" charset="0"/>
                          <a:ea typeface="Times New Roman"/>
                          <a:cs typeface="Arial" pitchFamily="34" charset="0"/>
                        </a:rPr>
                        <a:t>10)</a:t>
                      </a:r>
                      <a:r>
                        <a:rPr lang="tr-TR" sz="2200" dirty="0" smtClean="0">
                          <a:effectLst/>
                          <a:latin typeface="Arial" pitchFamily="34" charset="0"/>
                          <a:ea typeface="Times New Roman"/>
                          <a:cs typeface="Arial" pitchFamily="34" charset="0"/>
                        </a:rPr>
                        <a:t>  Ölçmede duyarlılığı (birim aralığının küçük) yüksek olan testler kullanılması güvenirliği artıracaktır.</a:t>
                      </a:r>
                      <a:endParaRPr lang="tr-TR" sz="2200" dirty="0" smtClean="0">
                        <a:effectLst/>
                        <a:latin typeface="Arial" pitchFamily="34" charset="0"/>
                        <a:ea typeface="Calibri"/>
                        <a:cs typeface="Arial" pitchFamily="34" charset="0"/>
                      </a:endParaRPr>
                    </a:p>
                    <a:p>
                      <a:pPr marL="180340" indent="-180340" algn="l">
                        <a:lnSpc>
                          <a:spcPct val="115000"/>
                        </a:lnSpc>
                        <a:spcAft>
                          <a:spcPts val="1000"/>
                        </a:spcAft>
                      </a:pPr>
                      <a:r>
                        <a:rPr lang="tr-TR" sz="2200" b="1" dirty="0" smtClean="0">
                          <a:effectLst/>
                          <a:latin typeface="Arial" pitchFamily="34" charset="0"/>
                          <a:ea typeface="Times New Roman"/>
                          <a:cs typeface="Arial" pitchFamily="34" charset="0"/>
                        </a:rPr>
                        <a:t>11)</a:t>
                      </a:r>
                      <a:r>
                        <a:rPr lang="tr-TR" sz="2200" dirty="0" smtClean="0">
                          <a:effectLst/>
                          <a:latin typeface="Arial" pitchFamily="34" charset="0"/>
                          <a:ea typeface="Times New Roman"/>
                          <a:cs typeface="Arial" pitchFamily="34" charset="0"/>
                        </a:rPr>
                        <a:t>  Testin uygulandığı grubun heterojen, soruların ise homojen (aynı özelliği ölçme, tek boyutlu) olması puanların güvenirliği artıracaktır.</a:t>
                      </a:r>
                      <a:r>
                        <a:rPr lang="tr-TR" sz="2200" b="1" dirty="0" smtClean="0">
                          <a:effectLst/>
                          <a:latin typeface="Arial" pitchFamily="34" charset="0"/>
                          <a:ea typeface="Times New Roman"/>
                          <a:cs typeface="Arial" pitchFamily="34" charset="0"/>
                        </a:rPr>
                        <a:t> </a:t>
                      </a:r>
                      <a:r>
                        <a:rPr lang="tr-TR" sz="2200" dirty="0" smtClean="0">
                          <a:effectLst/>
                          <a:latin typeface="Arial" pitchFamily="34" charset="0"/>
                          <a:ea typeface="Times New Roman"/>
                          <a:cs typeface="Arial" pitchFamily="34" charset="0"/>
                        </a:rPr>
                        <a:t>Teste katılan öğrenci sayısı arttıkça güvenirlik de yükselecektir.</a:t>
                      </a:r>
                      <a:endParaRPr lang="tr-TR" sz="2200" dirty="0" smtClean="0">
                        <a:effectLst/>
                        <a:latin typeface="Arial" pitchFamily="34" charset="0"/>
                        <a:ea typeface="Calibri"/>
                        <a:cs typeface="Arial" pitchFamily="34" charset="0"/>
                      </a:endParaRPr>
                    </a:p>
                    <a:p>
                      <a:pPr algn="l">
                        <a:lnSpc>
                          <a:spcPct val="115000"/>
                        </a:lnSpc>
                      </a:pPr>
                      <a:r>
                        <a:rPr lang="tr-TR" sz="2200" dirty="0" smtClean="0">
                          <a:effectLst/>
                          <a:latin typeface="Arial" pitchFamily="34" charset="0"/>
                          <a:cs typeface="Arial" pitchFamily="34" charset="0"/>
                        </a:rPr>
                        <a:t>  </a:t>
                      </a:r>
                      <a:endParaRPr lang="tr-TR" sz="2200" dirty="0">
                        <a:effectLst/>
                        <a:latin typeface="Arial" pitchFamily="34" charset="0"/>
                        <a:cs typeface="Arial" pitchFamily="34" charset="0"/>
                      </a:endParaRPr>
                    </a:p>
                  </a:txBody>
                  <a:tcPr marL="59389" marR="59389" marT="0" marB="0">
                    <a:lnL>
                      <a:noFill/>
                    </a:lnL>
                    <a:lnR>
                      <a:noFill/>
                    </a:lnR>
                    <a:lnT>
                      <a:noFill/>
                    </a:lnT>
                    <a:lnB>
                      <a:noFill/>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53032083"/>
      </p:ext>
    </p:extLst>
  </p:cSld>
  <p:clrMapOvr>
    <a:masterClrMapping/>
  </p:clrMapOvr>
  <p:transition spd="slow">
    <p:comb/>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25769" y="2726372"/>
            <a:ext cx="8847786"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gradFill>
                  <a:gsLst>
                    <a:gs pos="25000">
                      <a:srgbClr val="D75BCD">
                        <a:satMod val="155000"/>
                      </a:srgbClr>
                    </a:gs>
                    <a:gs pos="100000">
                      <a:srgbClr val="D75BCD">
                        <a:shade val="45000"/>
                        <a:satMod val="165000"/>
                      </a:srgbClr>
                    </a:gs>
                  </a:gsLst>
                  <a:lin ang="5400000"/>
                </a:gradFill>
                <a:effectLst>
                  <a:outerShdw blurRad="76200" dist="50800" dir="5400000" algn="tl" rotWithShape="0">
                    <a:srgbClr val="000000">
                      <a:alpha val="65000"/>
                    </a:srgbClr>
                  </a:outerShdw>
                </a:effectLst>
              </a:rPr>
              <a:t>TEŞEKKÜRLER</a:t>
            </a:r>
            <a:endParaRPr lang="tr-TR" sz="5400" b="1" spc="50" dirty="0">
              <a:ln w="11430"/>
              <a:gradFill>
                <a:gsLst>
                  <a:gs pos="25000">
                    <a:srgbClr val="D75BCD">
                      <a:satMod val="155000"/>
                    </a:srgbClr>
                  </a:gs>
                  <a:gs pos="100000">
                    <a:srgbClr val="D75BC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39233769"/>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9118" y="171718"/>
            <a:ext cx="10353761" cy="1326321"/>
          </a:xfrm>
        </p:spPr>
        <p:txBody>
          <a:bodyPr/>
          <a:lstStyle/>
          <a:p>
            <a:r>
              <a:rPr lang="tr-TR" dirty="0" smtClean="0">
                <a:latin typeface="Bahnschrift" panose="020B0502040204020203" pitchFamily="34" charset="0"/>
              </a:rPr>
              <a:t>Güvenirliğin Anlamları</a:t>
            </a:r>
            <a:endParaRPr lang="tr-TR" dirty="0">
              <a:latin typeface="Bahnschrift" panose="020B0502040204020203" pitchFamily="34" charset="0"/>
            </a:endParaRPr>
          </a:p>
        </p:txBody>
      </p:sp>
      <p:sp>
        <p:nvSpPr>
          <p:cNvPr id="3" name="İçerik Yer Tutucusu 2"/>
          <p:cNvSpPr>
            <a:spLocks noGrp="1"/>
          </p:cNvSpPr>
          <p:nvPr>
            <p:ph idx="1"/>
          </p:nvPr>
        </p:nvSpPr>
        <p:spPr>
          <a:xfrm>
            <a:off x="269021" y="1944711"/>
            <a:ext cx="11721418" cy="4913289"/>
          </a:xfrm>
        </p:spPr>
        <p:txBody>
          <a:bodyPr>
            <a:normAutofit/>
          </a:bodyPr>
          <a:lstStyle/>
          <a:p>
            <a:pPr marL="0" indent="0">
              <a:buNone/>
            </a:pPr>
            <a:r>
              <a:rPr lang="tr-TR" sz="2400" b="1" dirty="0" smtClean="0">
                <a:solidFill>
                  <a:srgbClr val="FFC000"/>
                </a:solidFill>
              </a:rPr>
              <a:t>Kararlılık</a:t>
            </a:r>
          </a:p>
          <a:p>
            <a:r>
              <a:rPr lang="tr-TR" sz="2000" dirty="0" smtClean="0"/>
              <a:t>Bir nitelik farklı zamanlarda tekrar tekrar ölçüldüğünde, birbirine yakın sonuçlar veriyorsa yapılan ölçme kararlıdır.</a:t>
            </a:r>
          </a:p>
          <a:p>
            <a:pPr marL="0" indent="0">
              <a:buNone/>
            </a:pPr>
            <a:r>
              <a:rPr lang="tr-TR" dirty="0" smtClean="0">
                <a:solidFill>
                  <a:srgbClr val="FFC000"/>
                </a:solidFill>
              </a:rPr>
              <a:t> </a:t>
            </a:r>
            <a:r>
              <a:rPr lang="tr-TR" sz="2400" b="1" dirty="0" smtClean="0">
                <a:solidFill>
                  <a:srgbClr val="FFC000"/>
                </a:solidFill>
              </a:rPr>
              <a:t>Tutarlılık</a:t>
            </a:r>
          </a:p>
          <a:p>
            <a:r>
              <a:rPr lang="tr-TR" sz="2000" dirty="0" smtClean="0"/>
              <a:t>Bir ölçme aracı ile onun eşdeğeri olan güvenilir ölçme aracının uygulamasından elde edilen ölçümlerin uyumlu ve tutarlı  olmasıdır.</a:t>
            </a:r>
          </a:p>
          <a:p>
            <a:pPr marL="0" indent="0">
              <a:buNone/>
            </a:pPr>
            <a:r>
              <a:rPr lang="tr-TR" sz="2400" dirty="0" smtClean="0">
                <a:solidFill>
                  <a:srgbClr val="7030A0"/>
                </a:solidFill>
              </a:rPr>
              <a:t> </a:t>
            </a:r>
            <a:r>
              <a:rPr lang="tr-TR" sz="2400" b="1" dirty="0" smtClean="0">
                <a:solidFill>
                  <a:srgbClr val="FFC000"/>
                </a:solidFill>
              </a:rPr>
              <a:t>İç tutarlılık</a:t>
            </a:r>
          </a:p>
          <a:p>
            <a:r>
              <a:rPr lang="tr-TR" sz="2000" dirty="0" smtClean="0"/>
              <a:t>Aynı niteliği ölçen test (ölçek) maddelerinden elde edilen puanların tutarlı ve uyumlu olmasıdır.</a:t>
            </a:r>
          </a:p>
          <a:p>
            <a:pPr marL="0" indent="0">
              <a:buNone/>
            </a:pPr>
            <a:r>
              <a:rPr lang="tr-TR" dirty="0" smtClean="0"/>
              <a:t>  </a:t>
            </a:r>
            <a:endParaRPr lang="tr-TR" dirty="0"/>
          </a:p>
        </p:txBody>
      </p:sp>
    </p:spTree>
    <p:extLst>
      <p:ext uri="{BB962C8B-B14F-4D97-AF65-F5344CB8AC3E}">
        <p14:creationId xmlns:p14="http://schemas.microsoft.com/office/powerpoint/2010/main" val="2640560451"/>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9118" y="133082"/>
            <a:ext cx="10353761" cy="1326321"/>
          </a:xfrm>
        </p:spPr>
        <p:txBody>
          <a:bodyPr/>
          <a:lstStyle/>
          <a:p>
            <a:r>
              <a:rPr lang="tr-TR" dirty="0" smtClean="0">
                <a:latin typeface="Bahnschrift" panose="020B0502040204020203" pitchFamily="34" charset="0"/>
              </a:rPr>
              <a:t>Klasik test teorisinde güvenirlik</a:t>
            </a:r>
            <a:endParaRPr lang="tr-TR" dirty="0">
              <a:latin typeface="Bahnschrift" panose="020B0502040204020203" pitchFamily="34" charset="0"/>
            </a:endParaRPr>
          </a:p>
        </p:txBody>
      </p:sp>
      <p:sp>
        <p:nvSpPr>
          <p:cNvPr id="3" name="İçerik Yer Tutucusu 2"/>
          <p:cNvSpPr>
            <a:spLocks noGrp="1"/>
          </p:cNvSpPr>
          <p:nvPr>
            <p:ph idx="1"/>
          </p:nvPr>
        </p:nvSpPr>
        <p:spPr>
          <a:xfrm>
            <a:off x="230385" y="1796603"/>
            <a:ext cx="11029615" cy="5499278"/>
          </a:xfrm>
        </p:spPr>
        <p:txBody>
          <a:bodyPr>
            <a:normAutofit/>
          </a:bodyPr>
          <a:lstStyle/>
          <a:p>
            <a:r>
              <a:rPr lang="tr-TR" sz="2400" dirty="0" smtClean="0"/>
              <a:t>Ölçme sonuçlarında, sabit veya sistematik hatanın yapılmadığı varsayılırsa; ölçümler (puanlar) ölçülen değişkene ait gerçek puanla tesadüfi hata puanının toplamından ibarettir. </a:t>
            </a:r>
          </a:p>
          <a:p>
            <a:pPr marL="0" indent="0">
              <a:buNone/>
            </a:pPr>
            <a:r>
              <a:rPr lang="tr-TR" sz="2400" dirty="0" smtClean="0"/>
              <a:t>Bu durum, aşağıdaki eşitlikte görülmektedir.</a:t>
            </a:r>
          </a:p>
          <a:p>
            <a:pPr marL="0" indent="0">
              <a:buNone/>
            </a:pPr>
            <a:r>
              <a:rPr lang="tr-TR" sz="2400" dirty="0" smtClean="0">
                <a:solidFill>
                  <a:srgbClr val="FFC000"/>
                </a:solidFill>
              </a:rPr>
              <a:t>					     X = T +- E </a:t>
            </a:r>
          </a:p>
          <a:p>
            <a:pPr marL="0" indent="0">
              <a:buNone/>
            </a:pPr>
            <a:r>
              <a:rPr lang="tr-TR" sz="2400" dirty="0" smtClean="0">
                <a:solidFill>
                  <a:srgbClr val="FFC000"/>
                </a:solidFill>
              </a:rPr>
              <a:t> Gözlenen puan (X) = Gerçek puan (T) + - Tesadüfi hata puanı (E)</a:t>
            </a:r>
          </a:p>
          <a:p>
            <a:pPr marL="0" indent="0">
              <a:buNone/>
            </a:pPr>
            <a:endParaRPr lang="tr-TR" dirty="0"/>
          </a:p>
        </p:txBody>
      </p:sp>
    </p:spTree>
    <p:extLst>
      <p:ext uri="{BB962C8B-B14F-4D97-AF65-F5344CB8AC3E}">
        <p14:creationId xmlns:p14="http://schemas.microsoft.com/office/powerpoint/2010/main" val="994412229"/>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defTabSz="914400">
              <a:spcBef>
                <a:spcPts val="0"/>
              </a:spcBef>
              <a:defRPr/>
            </a:pPr>
            <a:r>
              <a:rPr lang="tr-TR" altLang="tr-TR" sz="3200" b="0" kern="0" dirty="0">
                <a:solidFill>
                  <a:sysClr val="windowText" lastClr="000000"/>
                </a:solidFill>
                <a:ea typeface="+mn-ea"/>
                <a:cs typeface="+mn-cs"/>
              </a:rPr>
              <a:t>Gerçek Puan</a:t>
            </a:r>
            <a:endParaRPr lang="en-US" altLang="tr-TR" sz="3200" b="0" kern="0" dirty="0">
              <a:solidFill>
                <a:sysClr val="windowText" lastClr="000000"/>
              </a:solidFill>
              <a:ea typeface="+mn-ea"/>
              <a:cs typeface="+mn-cs"/>
            </a:endParaRPr>
          </a:p>
        </p:txBody>
      </p:sp>
      <p:sp>
        <p:nvSpPr>
          <p:cNvPr id="3" name="İçerik Yer Tutucusu 2"/>
          <p:cNvSpPr>
            <a:spLocks noGrp="1"/>
          </p:cNvSpPr>
          <p:nvPr>
            <p:ph idx="1"/>
          </p:nvPr>
        </p:nvSpPr>
        <p:spPr>
          <a:xfrm>
            <a:off x="818712" y="2137357"/>
            <a:ext cx="10554574" cy="3636511"/>
          </a:xfrm>
        </p:spPr>
        <p:txBody>
          <a:bodyPr>
            <a:normAutofit fontScale="85000" lnSpcReduction="20000"/>
          </a:bodyPr>
          <a:lstStyle/>
          <a:p>
            <a:pPr marL="384048" lvl="0" indent="-384048" defTabSz="914400">
              <a:lnSpc>
                <a:spcPct val="94000"/>
              </a:lnSpc>
              <a:spcBef>
                <a:spcPts val="1000"/>
              </a:spcBef>
              <a:spcAft>
                <a:spcPts val="200"/>
              </a:spcAft>
              <a:buClrTx/>
              <a:buFont typeface="Franklin Gothic Book" panose="020B0503020102020204" pitchFamily="34" charset="0"/>
              <a:buChar char="■"/>
            </a:pPr>
            <a:endParaRPr lang="tr-TR" altLang="tr-TR" sz="2800" dirty="0" smtClean="0">
              <a:latin typeface="Calibri" pitchFamily="34" charset="0"/>
              <a:cs typeface="Calibri" pitchFamily="34" charset="0"/>
            </a:endParaRPr>
          </a:p>
          <a:p>
            <a:pPr marL="384048" lvl="0" indent="-384048" defTabSz="914400">
              <a:lnSpc>
                <a:spcPct val="94000"/>
              </a:lnSpc>
              <a:spcBef>
                <a:spcPts val="1000"/>
              </a:spcBef>
              <a:spcAft>
                <a:spcPts val="200"/>
              </a:spcAft>
              <a:buClrTx/>
              <a:buFont typeface="Franklin Gothic Book" panose="020B0503020102020204" pitchFamily="34" charset="0"/>
              <a:buChar char="■"/>
            </a:pPr>
            <a:r>
              <a:rPr lang="tr-TR" altLang="tr-TR" sz="2800" dirty="0" smtClean="0">
                <a:latin typeface="Calibri" pitchFamily="34" charset="0"/>
                <a:cs typeface="Calibri" pitchFamily="34" charset="0"/>
              </a:rPr>
              <a:t>Ölçmede </a:t>
            </a:r>
            <a:r>
              <a:rPr lang="tr-TR" altLang="tr-TR" sz="2800" dirty="0">
                <a:latin typeface="Calibri" pitchFamily="34" charset="0"/>
                <a:cs typeface="Calibri" pitchFamily="34" charset="0"/>
              </a:rPr>
              <a:t>amaç, ölçülen niteliğin gerçek değerini ortaya çıkartmaktır. Ancak, çeşitli faktörlere bağlı olarak ölçmeye hata karışır. </a:t>
            </a:r>
            <a:endParaRPr lang="tr-TR" altLang="tr-TR" sz="2800" dirty="0" smtClean="0">
              <a:latin typeface="Calibri" pitchFamily="34" charset="0"/>
              <a:cs typeface="Calibri" pitchFamily="34" charset="0"/>
            </a:endParaRPr>
          </a:p>
          <a:p>
            <a:pPr marL="384048" lvl="0" indent="-384048" defTabSz="914400">
              <a:lnSpc>
                <a:spcPct val="94000"/>
              </a:lnSpc>
              <a:spcBef>
                <a:spcPts val="1000"/>
              </a:spcBef>
              <a:spcAft>
                <a:spcPts val="200"/>
              </a:spcAft>
              <a:buClrTx/>
              <a:buFont typeface="Franklin Gothic Book" panose="020B0503020102020204" pitchFamily="34" charset="0"/>
              <a:buChar char="■"/>
            </a:pPr>
            <a:r>
              <a:rPr lang="tr-TR" altLang="tr-TR" sz="2800" dirty="0" smtClean="0">
                <a:latin typeface="Calibri" pitchFamily="34" charset="0"/>
                <a:cs typeface="Calibri" pitchFamily="34" charset="0"/>
              </a:rPr>
              <a:t>Bu </a:t>
            </a:r>
            <a:r>
              <a:rPr lang="tr-TR" altLang="tr-TR" sz="2800" dirty="0">
                <a:latin typeface="Calibri" pitchFamily="34" charset="0"/>
                <a:cs typeface="Calibri" pitchFamily="34" charset="0"/>
              </a:rPr>
              <a:t>nedenle gerçek değer, gözlenen değere dayalı olarak tahmin edilmeye çalışılır.</a:t>
            </a:r>
          </a:p>
          <a:p>
            <a:pPr marL="384048" lvl="0" indent="-384048" defTabSz="914400">
              <a:lnSpc>
                <a:spcPct val="94000"/>
              </a:lnSpc>
              <a:spcBef>
                <a:spcPts val="1000"/>
              </a:spcBef>
              <a:spcAft>
                <a:spcPts val="200"/>
              </a:spcAft>
              <a:buClrTx/>
              <a:buNone/>
            </a:pPr>
            <a:endParaRPr lang="tr-TR" altLang="tr-TR" sz="2800" dirty="0">
              <a:latin typeface="Calibri" pitchFamily="34" charset="0"/>
              <a:cs typeface="Calibri" pitchFamily="34" charset="0"/>
            </a:endParaRPr>
          </a:p>
          <a:p>
            <a:pPr marL="384048" lvl="0" indent="-384048" defTabSz="914400">
              <a:lnSpc>
                <a:spcPct val="94000"/>
              </a:lnSpc>
              <a:spcBef>
                <a:spcPts val="1000"/>
              </a:spcBef>
              <a:spcAft>
                <a:spcPts val="200"/>
              </a:spcAft>
              <a:buClrTx/>
              <a:buFont typeface="Franklin Gothic Book" panose="020B0503020102020204" pitchFamily="34" charset="0"/>
              <a:buChar char="■"/>
            </a:pPr>
            <a:r>
              <a:rPr lang="tr-TR" altLang="tr-TR" sz="2800" dirty="0">
                <a:latin typeface="Calibri" pitchFamily="34" charset="0"/>
                <a:cs typeface="Calibri" pitchFamily="34" charset="0"/>
              </a:rPr>
              <a:t>Klasik Test Teorisi (KTT), gerçek puanın tahmininde kullanılan teorilerden biridir. </a:t>
            </a:r>
            <a:r>
              <a:rPr lang="tr-TR" altLang="tr-TR" sz="2800" dirty="0" err="1">
                <a:latin typeface="Calibri" pitchFamily="34" charset="0"/>
                <a:cs typeface="Calibri" pitchFamily="34" charset="0"/>
              </a:rPr>
              <a:t>KTT’de</a:t>
            </a:r>
            <a:r>
              <a:rPr lang="tr-TR" altLang="tr-TR" sz="2800" dirty="0">
                <a:latin typeface="Calibri" pitchFamily="34" charset="0"/>
                <a:cs typeface="Calibri" pitchFamily="34" charset="0"/>
              </a:rPr>
              <a:t> gözlenen puan şu denklem ile açıklanır. </a:t>
            </a:r>
          </a:p>
          <a:p>
            <a:pPr marL="384048" lvl="0" indent="-384048" defTabSz="914400">
              <a:lnSpc>
                <a:spcPct val="94000"/>
              </a:lnSpc>
              <a:spcBef>
                <a:spcPts val="1000"/>
              </a:spcBef>
              <a:spcAft>
                <a:spcPts val="200"/>
              </a:spcAft>
              <a:buClrTx/>
              <a:buNone/>
            </a:pPr>
            <a:endParaRPr lang="tr-TR" altLang="tr-TR" sz="2800" b="1" i="1" dirty="0">
              <a:latin typeface="Calibri" pitchFamily="34" charset="0"/>
              <a:cs typeface="Calibri" pitchFamily="34" charset="0"/>
            </a:endParaRPr>
          </a:p>
          <a:p>
            <a:pPr marL="384048" lvl="0" indent="-384048" defTabSz="914400">
              <a:lnSpc>
                <a:spcPct val="94000"/>
              </a:lnSpc>
              <a:spcBef>
                <a:spcPts val="1000"/>
              </a:spcBef>
              <a:spcAft>
                <a:spcPts val="200"/>
              </a:spcAft>
              <a:buClrTx/>
              <a:buNone/>
            </a:pPr>
            <a:r>
              <a:rPr lang="tr-TR" altLang="tr-TR" sz="2800" b="1" i="1" dirty="0">
                <a:latin typeface="Calibri" pitchFamily="34" charset="0"/>
                <a:cs typeface="Calibri" pitchFamily="34" charset="0"/>
              </a:rPr>
              <a:t>                       X = T </a:t>
            </a:r>
            <a:r>
              <a:rPr lang="tr-TR" altLang="tr-TR" sz="2800" b="1" i="1" dirty="0" smtClean="0">
                <a:latin typeface="Calibri" pitchFamily="34" charset="0"/>
                <a:cs typeface="Calibri" pitchFamily="34" charset="0"/>
              </a:rPr>
              <a:t>+ - </a:t>
            </a:r>
            <a:r>
              <a:rPr lang="tr-TR" altLang="tr-TR" sz="2800" b="1" i="1" dirty="0">
                <a:latin typeface="Calibri" pitchFamily="34" charset="0"/>
                <a:cs typeface="Calibri" pitchFamily="34" charset="0"/>
              </a:rPr>
              <a:t>E</a:t>
            </a:r>
          </a:p>
          <a:p>
            <a:pPr marL="384048" lvl="0" indent="-384048" defTabSz="914400">
              <a:lnSpc>
                <a:spcPct val="94000"/>
              </a:lnSpc>
              <a:spcBef>
                <a:spcPts val="1000"/>
              </a:spcBef>
              <a:spcAft>
                <a:spcPts val="200"/>
              </a:spcAft>
              <a:buClrTx/>
              <a:buFont typeface="Franklin Gothic Book" panose="020B0503020102020204" pitchFamily="34" charset="0"/>
              <a:buChar char="■"/>
            </a:pPr>
            <a:endParaRPr lang="en-US" altLang="tr-TR" sz="1900" dirty="0">
              <a:solidFill>
                <a:srgbClr val="04617B"/>
              </a:solidFill>
              <a:latin typeface="Franklin Gothic Book"/>
            </a:endParaRPr>
          </a:p>
          <a:p>
            <a:endParaRPr lang="tr-TR" dirty="0"/>
          </a:p>
        </p:txBody>
      </p:sp>
      <p:sp>
        <p:nvSpPr>
          <p:cNvPr id="4" name="Rectangle 5"/>
          <p:cNvSpPr>
            <a:spLocks noChangeArrowheads="1"/>
          </p:cNvSpPr>
          <p:nvPr/>
        </p:nvSpPr>
        <p:spPr bwMode="auto">
          <a:xfrm>
            <a:off x="122161" y="5852545"/>
            <a:ext cx="2209800" cy="576263"/>
          </a:xfrm>
          <a:prstGeom prst="rect">
            <a:avLst/>
          </a:prstGeom>
          <a:solidFill>
            <a:srgbClr val="0F6FC6"/>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dirty="0">
                <a:ln>
                  <a:noFill/>
                </a:ln>
                <a:solidFill>
                  <a:sysClr val="windowText" lastClr="000000"/>
                </a:solidFill>
                <a:effectLst/>
                <a:uLnTx/>
                <a:uFillTx/>
              </a:rPr>
              <a:t>Gözlenen Puan</a:t>
            </a:r>
            <a:endParaRPr kumimoji="0" lang="en-US" altLang="tr-TR" sz="1800" b="0" i="0" u="none" strike="noStrike" kern="0" cap="none" spc="0" normalizeH="0" baseline="0" noProof="0" dirty="0">
              <a:ln>
                <a:noFill/>
              </a:ln>
              <a:solidFill>
                <a:sysClr val="windowText" lastClr="000000"/>
              </a:solidFill>
              <a:effectLst/>
              <a:uLnTx/>
              <a:uFillTx/>
            </a:endParaRPr>
          </a:p>
        </p:txBody>
      </p:sp>
      <p:sp>
        <p:nvSpPr>
          <p:cNvPr id="5" name="Rectangle 7"/>
          <p:cNvSpPr>
            <a:spLocks noChangeArrowheads="1"/>
          </p:cNvSpPr>
          <p:nvPr/>
        </p:nvSpPr>
        <p:spPr bwMode="auto">
          <a:xfrm>
            <a:off x="2736769" y="5970928"/>
            <a:ext cx="2880783" cy="457880"/>
          </a:xfrm>
          <a:prstGeom prst="rect">
            <a:avLst/>
          </a:prstGeom>
          <a:solidFill>
            <a:srgbClr val="0F6FC6"/>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dirty="0">
                <a:ln>
                  <a:noFill/>
                </a:ln>
                <a:solidFill>
                  <a:sysClr val="windowText" lastClr="000000"/>
                </a:solidFill>
                <a:effectLst/>
                <a:uLnTx/>
                <a:uFillTx/>
              </a:rPr>
              <a:t>Gerçek Puan</a:t>
            </a:r>
            <a:endParaRPr kumimoji="0" lang="en-US" altLang="tr-TR" sz="1800" b="0" i="0" u="none" strike="noStrike" kern="0" cap="none" spc="0" normalizeH="0" baseline="0" noProof="0" dirty="0">
              <a:ln>
                <a:noFill/>
              </a:ln>
              <a:solidFill>
                <a:sysClr val="windowText" lastClr="000000"/>
              </a:solidFill>
              <a:effectLst/>
              <a:uLnTx/>
              <a:uFillTx/>
            </a:endParaRPr>
          </a:p>
        </p:txBody>
      </p:sp>
      <p:sp>
        <p:nvSpPr>
          <p:cNvPr id="6" name="Rectangle 9"/>
          <p:cNvSpPr>
            <a:spLocks noChangeArrowheads="1"/>
          </p:cNvSpPr>
          <p:nvPr/>
        </p:nvSpPr>
        <p:spPr bwMode="auto">
          <a:xfrm>
            <a:off x="4511699" y="5047061"/>
            <a:ext cx="2400300" cy="360362"/>
          </a:xfrm>
          <a:prstGeom prst="rect">
            <a:avLst/>
          </a:prstGeom>
          <a:solidFill>
            <a:srgbClr val="0F6FC6"/>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a:ln>
                  <a:noFill/>
                </a:ln>
                <a:solidFill>
                  <a:sysClr val="windowText" lastClr="000000"/>
                </a:solidFill>
                <a:effectLst/>
                <a:uLnTx/>
                <a:uFillTx/>
              </a:rPr>
              <a:t>Hata</a:t>
            </a:r>
            <a:endParaRPr kumimoji="0" lang="en-US" altLang="tr-TR" sz="1800" b="0" i="0" u="none" strike="noStrike" kern="0" cap="none" spc="0" normalizeH="0" baseline="0" noProof="0">
              <a:ln>
                <a:noFill/>
              </a:ln>
              <a:solidFill>
                <a:sysClr val="windowText" lastClr="000000"/>
              </a:solidFill>
              <a:effectLst/>
              <a:uLnTx/>
              <a:uFillTx/>
            </a:endParaRPr>
          </a:p>
        </p:txBody>
      </p:sp>
      <p:sp>
        <p:nvSpPr>
          <p:cNvPr id="7" name="Sağ Ok 6"/>
          <p:cNvSpPr/>
          <p:nvPr/>
        </p:nvSpPr>
        <p:spPr>
          <a:xfrm flipV="1">
            <a:off x="3961175" y="5016007"/>
            <a:ext cx="550523" cy="360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rot="3859021" flipV="1">
            <a:off x="2957898" y="5447775"/>
            <a:ext cx="498013" cy="351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rot="7731144" flipV="1">
            <a:off x="2079728" y="5381182"/>
            <a:ext cx="536947" cy="332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42059561"/>
      </p:ext>
    </p:extLst>
  </p:cSld>
  <p:clrMapOvr>
    <a:masterClrMapping/>
  </p:clrMapOvr>
  <p:transition spd="slow">
    <p:comb/>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24BEE3-8F0F-4E0C-8FAF-9FA2C84A2AB5}&quot;/&gt;&lt;filename val=&quot;C:\DOCUME~1\Serkan\LOCALS~1\Temp\PR\data\asimages\{B324BEE3-8F0F-4E0C-8FAF-9FA2C84A2AB5}.png&quot;/&gt;&lt;hasEffects val=&quot;1&quot;/&gt;&lt;left val=&quot;25.56&quot;/&gt;&lt;top val=&quot;125.28&quot;/&gt;&lt;width val=&quot;664.08&quot;/&gt;&lt;height val=&quot;358.8&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B7A2AB-4344-46FC-BD40-7C2F01DF8BB7}&quot;/&gt;&lt;filename val=&quot;C:\DOCUME~1\Serkan\LOCALS~1\Temp\PR\data\asimages\{69B7A2AB-4344-46FC-BD40-7C2F01DF8BB7}.png&quot;/&gt;&lt;hasEffects val=&quot;1&quot;/&gt;&lt;left val=&quot;45&quot;/&gt;&lt;top val=&quot;114&quot;/&gt;&lt;width val=&quot;33.36&quot;/&gt;&lt;height val=&quot;34.08&quot;/&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ıntı">
  <a:themeElements>
    <a:clrScheme name="Custom 9">
      <a:dk1>
        <a:sysClr val="windowText" lastClr="000000"/>
      </a:dk1>
      <a:lt1>
        <a:srgbClr val="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Alıntı">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lıntı">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7AF46513-5B0D-4B03-9323-32F3F0BFC9D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op">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17F9D331-421E-442F-B033-AF5B21A44854}"/>
    </a:ext>
  </a:extLst>
</a:theme>
</file>

<file path=ppt/theme/theme3.xml><?xml version="1.0" encoding="utf-8"?>
<a:theme xmlns:a="http://schemas.openxmlformats.org/drawingml/2006/main" name="1_Crop">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17F9D331-421E-442F-B033-AF5B21A44854}"/>
    </a:ext>
  </a:extLst>
</a:theme>
</file>

<file path=ppt/theme/theme4.xml><?xml version="1.0" encoding="utf-8"?>
<a:theme xmlns:a="http://schemas.openxmlformats.org/drawingml/2006/main" name="2_Crop">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17F9D331-421E-442F-B033-AF5B21A44854}"/>
    </a:ext>
  </a:extLst>
</a:theme>
</file>

<file path=ppt/theme/theme5.xml><?xml version="1.0" encoding="utf-8"?>
<a:theme xmlns:a="http://schemas.openxmlformats.org/drawingml/2006/main" name="3_Crop">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17F9D331-421E-442F-B033-AF5B21A44854}"/>
    </a:ext>
  </a:extLst>
</a:theme>
</file>

<file path=ppt/theme/theme6.xml><?xml version="1.0" encoding="utf-8"?>
<a:theme xmlns:a="http://schemas.openxmlformats.org/drawingml/2006/main" name="4_Crop">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17F9D331-421E-442F-B033-AF5B21A44854}"/>
    </a:ext>
  </a:extLst>
</a:theme>
</file>

<file path=ppt/theme/theme7.xml><?xml version="1.0" encoding="utf-8"?>
<a:theme xmlns:a="http://schemas.openxmlformats.org/drawingml/2006/main" name="5_Crop">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17F9D331-421E-442F-B033-AF5B21A44854}"/>
    </a:ext>
  </a:extLst>
</a:theme>
</file>

<file path=ppt/theme/theme8.xml><?xml version="1.0" encoding="utf-8"?>
<a:theme xmlns:a="http://schemas.openxmlformats.org/drawingml/2006/main" name="6_Crop">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17F9D331-421E-442F-B033-AF5B21A44854}"/>
    </a:ext>
  </a:extLst>
</a:theme>
</file>

<file path=ppt/theme/theme9.xml><?xml version="1.0" encoding="utf-8"?>
<a:theme xmlns:a="http://schemas.openxmlformats.org/drawingml/2006/main" name="7_Crop">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Civic</Template>
  <TotalTime>2784</TotalTime>
  <Words>2552</Words>
  <Application>Microsoft Office PowerPoint</Application>
  <PresentationFormat>Özel</PresentationFormat>
  <Paragraphs>386</Paragraphs>
  <Slides>62</Slides>
  <Notes>2</Notes>
  <HiddenSlides>0</HiddenSlides>
  <MMClips>0</MMClips>
  <ScaleCrop>false</ScaleCrop>
  <HeadingPairs>
    <vt:vector size="4" baseType="variant">
      <vt:variant>
        <vt:lpstr>Tema</vt:lpstr>
      </vt:variant>
      <vt:variant>
        <vt:i4>9</vt:i4>
      </vt:variant>
      <vt:variant>
        <vt:lpstr>Slayt Başlıkları</vt:lpstr>
      </vt:variant>
      <vt:variant>
        <vt:i4>62</vt:i4>
      </vt:variant>
    </vt:vector>
  </HeadingPairs>
  <TitlesOfParts>
    <vt:vector size="71" baseType="lpstr">
      <vt:lpstr>Alıntı</vt:lpstr>
      <vt:lpstr>Crop</vt:lpstr>
      <vt:lpstr>1_Crop</vt:lpstr>
      <vt:lpstr>2_Crop</vt:lpstr>
      <vt:lpstr>3_Crop</vt:lpstr>
      <vt:lpstr>4_Crop</vt:lpstr>
      <vt:lpstr>5_Crop</vt:lpstr>
      <vt:lpstr>6_Crop</vt:lpstr>
      <vt:lpstr>7_Crop</vt:lpstr>
      <vt:lpstr>  Puanların Güvenirliği ve Standart Hatası</vt:lpstr>
      <vt:lpstr>Ölçümlerin Güvenirliği ve Standart Hatası</vt:lpstr>
      <vt:lpstr>       İyi Bir Ölçme Aracının Özellikleri</vt:lpstr>
      <vt:lpstr>ÖLÇÜMLERİN (PUANLARIN) GÜVENİRLİĞİ</vt:lpstr>
      <vt:lpstr>       İyi Bir Ölçme Aracının Güvenirliği</vt:lpstr>
      <vt:lpstr>Güvenirliğin Anlamları</vt:lpstr>
      <vt:lpstr>Güvenirliğin Anlamları</vt:lpstr>
      <vt:lpstr>Klasik test teorisinde güvenirlik</vt:lpstr>
      <vt:lpstr>Gerçek Puan</vt:lpstr>
      <vt:lpstr>Klasik test teorisinde güvenirlik</vt:lpstr>
      <vt:lpstr>PowerPoint Sunusu</vt:lpstr>
      <vt:lpstr>PowerPoint Sunusu</vt:lpstr>
      <vt:lpstr>Ölçmede hata türleri</vt:lpstr>
      <vt:lpstr>Sabit Hata</vt:lpstr>
      <vt:lpstr> Sistematik Hata</vt:lpstr>
      <vt:lpstr>Tesadüfi (Random) Hata</vt:lpstr>
      <vt:lpstr>Tesadüfi Hataya Örnekler:</vt:lpstr>
      <vt:lpstr>Ölçmede Hata Kaynakları</vt:lpstr>
      <vt:lpstr>Doğru değerlendirmeler yapmak</vt:lpstr>
      <vt:lpstr>PowerPoint Sunusu</vt:lpstr>
      <vt:lpstr>GÜVENİRLİK KESTİRME YÖNTEMLERİ </vt:lpstr>
      <vt:lpstr>PowerPoint Sunusu</vt:lpstr>
      <vt:lpstr>PowerPoint Sunusu</vt:lpstr>
      <vt:lpstr>1. TEST-TEKRAR TEST YÖNTEMİ İLE  GÜVENİRLİĞİN KESTİRİLMESİ </vt:lpstr>
      <vt:lpstr>PowerPoint Sunusu</vt:lpstr>
      <vt:lpstr>PowerPoint Sunusu</vt:lpstr>
      <vt:lpstr>TEST – TEKRAR TEST YÖNTEMİ</vt:lpstr>
      <vt:lpstr>PowerPoint Sunusu</vt:lpstr>
      <vt:lpstr>PowerPoint Sunusu</vt:lpstr>
      <vt:lpstr>2. ALTERNATİF (EŞDEĞER, PARALEL) FORM YÖNTEMİ  </vt:lpstr>
      <vt:lpstr>2. ALTERNATİF (EŞDEĞER, PARALEL) FORM YÖNTEMİ  </vt:lpstr>
      <vt:lpstr>PowerPoint Sunusu</vt:lpstr>
      <vt:lpstr>Paralel (Eşdeğer) Formlar Yöntemi</vt:lpstr>
      <vt:lpstr>PowerPoint Sunusu</vt:lpstr>
      <vt:lpstr>PowerPoint Sunusu</vt:lpstr>
      <vt:lpstr>PowerPoint Sunusu</vt:lpstr>
      <vt:lpstr>PowerPoint Sunusu</vt:lpstr>
      <vt:lpstr>Test-yarı test (Eşdeğer Yarılar) Yöntemi</vt:lpstr>
      <vt:lpstr>PowerPoint Sunusu</vt:lpstr>
      <vt:lpstr>PowerPoint Sunusu</vt:lpstr>
      <vt:lpstr>PowerPoint Sunusu</vt:lpstr>
      <vt:lpstr>PowerPoint Sunusu</vt:lpstr>
      <vt:lpstr>3. CRONBACH ALFA (𝞪) GÜVENİRLİK KATSAYISI </vt:lpstr>
      <vt:lpstr>ÖLÇMENİN STANDART HATASI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Öğrencinin Başarısını Değerlendirmede         Ölçmenin Standart Hatasının Kullanımı   </vt:lpstr>
      <vt:lpstr>ÖLÇÜMLERİN (Puanların) GÜVENİRLİĞİ </vt:lpstr>
      <vt:lpstr>Güvenirliği Etkileyen Faktörler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Ölçümlerin güvenirliği ve standart hatası</dc:title>
  <dc:creator>PC</dc:creator>
  <cp:lastModifiedBy>www.emkotech.com</cp:lastModifiedBy>
  <cp:revision>152</cp:revision>
  <dcterms:created xsi:type="dcterms:W3CDTF">2019-10-18T09:00:38Z</dcterms:created>
  <dcterms:modified xsi:type="dcterms:W3CDTF">2023-11-10T11:53:27Z</dcterms:modified>
</cp:coreProperties>
</file>